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0"/>
  </p:notesMasterIdLst>
  <p:sldIdLst>
    <p:sldId id="463" r:id="rId2"/>
    <p:sldId id="584" r:id="rId3"/>
    <p:sldId id="585" r:id="rId4"/>
    <p:sldId id="586" r:id="rId5"/>
    <p:sldId id="576" r:id="rId6"/>
    <p:sldId id="577" r:id="rId7"/>
    <p:sldId id="549" r:id="rId8"/>
    <p:sldId id="550" r:id="rId9"/>
    <p:sldId id="561" r:id="rId10"/>
    <p:sldId id="553" r:id="rId11"/>
    <p:sldId id="467" r:id="rId12"/>
    <p:sldId id="468" r:id="rId13"/>
    <p:sldId id="469" r:id="rId14"/>
    <p:sldId id="470" r:id="rId15"/>
    <p:sldId id="471" r:id="rId16"/>
    <p:sldId id="472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78" r:id="rId25"/>
    <p:sldId id="563" r:id="rId26"/>
    <p:sldId id="567" r:id="rId27"/>
    <p:sldId id="568" r:id="rId28"/>
    <p:sldId id="569" r:id="rId29"/>
    <p:sldId id="570" r:id="rId30"/>
    <p:sldId id="571" r:id="rId31"/>
    <p:sldId id="572" r:id="rId32"/>
    <p:sldId id="574" r:id="rId33"/>
    <p:sldId id="575" r:id="rId34"/>
    <p:sldId id="579" r:id="rId35"/>
    <p:sldId id="552" r:id="rId36"/>
    <p:sldId id="554" r:id="rId37"/>
    <p:sldId id="555" r:id="rId38"/>
    <p:sldId id="556" r:id="rId39"/>
    <p:sldId id="557" r:id="rId40"/>
    <p:sldId id="559" r:id="rId41"/>
    <p:sldId id="580" r:id="rId42"/>
    <p:sldId id="524" r:id="rId43"/>
    <p:sldId id="525" r:id="rId44"/>
    <p:sldId id="532" r:id="rId45"/>
    <p:sldId id="526" r:id="rId46"/>
    <p:sldId id="527" r:id="rId47"/>
    <p:sldId id="528" r:id="rId48"/>
    <p:sldId id="529" r:id="rId49"/>
    <p:sldId id="530" r:id="rId50"/>
    <p:sldId id="531" r:id="rId51"/>
    <p:sldId id="533" r:id="rId52"/>
    <p:sldId id="534" r:id="rId53"/>
    <p:sldId id="535" r:id="rId54"/>
    <p:sldId id="536" r:id="rId55"/>
    <p:sldId id="537" r:id="rId56"/>
    <p:sldId id="538" r:id="rId57"/>
    <p:sldId id="539" r:id="rId58"/>
    <p:sldId id="540" r:id="rId59"/>
    <p:sldId id="541" r:id="rId60"/>
    <p:sldId id="542" r:id="rId61"/>
    <p:sldId id="543" r:id="rId62"/>
    <p:sldId id="544" r:id="rId63"/>
    <p:sldId id="545" r:id="rId64"/>
    <p:sldId id="547" r:id="rId65"/>
    <p:sldId id="548" r:id="rId66"/>
    <p:sldId id="581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  <p:sldId id="583" r:id="rId9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8B6"/>
    <a:srgbClr val="191652"/>
    <a:srgbClr val="1F26A9"/>
    <a:srgbClr val="404FE0"/>
    <a:srgbClr val="3855E4"/>
    <a:srgbClr val="3819E4"/>
    <a:srgbClr val="6992ED"/>
    <a:srgbClr val="5BA3F3"/>
    <a:srgbClr val="8BBDF5"/>
    <a:srgbClr val="CA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2675" autoAdjust="0"/>
  </p:normalViewPr>
  <p:slideViewPr>
    <p:cSldViewPr>
      <p:cViewPr varScale="1">
        <p:scale>
          <a:sx n="86" d="100"/>
          <a:sy n="86" d="100"/>
        </p:scale>
        <p:origin x="68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8.xml"/><Relationship Id="rId13" Type="http://schemas.openxmlformats.org/officeDocument/2006/relationships/slide" Target="slides/slide24.xml"/><Relationship Id="rId18" Type="http://schemas.openxmlformats.org/officeDocument/2006/relationships/slide" Target="slides/slide30.xml"/><Relationship Id="rId3" Type="http://schemas.openxmlformats.org/officeDocument/2006/relationships/slide" Target="slides/slide7.xml"/><Relationship Id="rId21" Type="http://schemas.openxmlformats.org/officeDocument/2006/relationships/slide" Target="slides/slide34.xml"/><Relationship Id="rId7" Type="http://schemas.openxmlformats.org/officeDocument/2006/relationships/slide" Target="slides/slide17.xml"/><Relationship Id="rId12" Type="http://schemas.openxmlformats.org/officeDocument/2006/relationships/slide" Target="slides/slide23.xml"/><Relationship Id="rId17" Type="http://schemas.openxmlformats.org/officeDocument/2006/relationships/slide" Target="slides/slide29.xml"/><Relationship Id="rId2" Type="http://schemas.openxmlformats.org/officeDocument/2006/relationships/slide" Target="slides/slide6.xml"/><Relationship Id="rId16" Type="http://schemas.openxmlformats.org/officeDocument/2006/relationships/slide" Target="slides/slide28.xml"/><Relationship Id="rId20" Type="http://schemas.openxmlformats.org/officeDocument/2006/relationships/slide" Target="slides/slide32.xml"/><Relationship Id="rId1" Type="http://schemas.openxmlformats.org/officeDocument/2006/relationships/slide" Target="slides/slide5.xml"/><Relationship Id="rId6" Type="http://schemas.openxmlformats.org/officeDocument/2006/relationships/slide" Target="slides/slide16.xml"/><Relationship Id="rId11" Type="http://schemas.openxmlformats.org/officeDocument/2006/relationships/slide" Target="slides/slide22.xml"/><Relationship Id="rId24" Type="http://schemas.openxmlformats.org/officeDocument/2006/relationships/slide" Target="slides/slide98.xml"/><Relationship Id="rId5" Type="http://schemas.openxmlformats.org/officeDocument/2006/relationships/slide" Target="slides/slide15.xml"/><Relationship Id="rId15" Type="http://schemas.openxmlformats.org/officeDocument/2006/relationships/slide" Target="slides/slide27.xml"/><Relationship Id="rId23" Type="http://schemas.openxmlformats.org/officeDocument/2006/relationships/slide" Target="slides/slide66.xml"/><Relationship Id="rId10" Type="http://schemas.openxmlformats.org/officeDocument/2006/relationships/slide" Target="slides/slide21.xml"/><Relationship Id="rId19" Type="http://schemas.openxmlformats.org/officeDocument/2006/relationships/slide" Target="slides/slide31.xml"/><Relationship Id="rId4" Type="http://schemas.openxmlformats.org/officeDocument/2006/relationships/slide" Target="slides/slide8.xml"/><Relationship Id="rId9" Type="http://schemas.openxmlformats.org/officeDocument/2006/relationships/slide" Target="slides/slide19.xml"/><Relationship Id="rId14" Type="http://schemas.openxmlformats.org/officeDocument/2006/relationships/slide" Target="slides/slide26.xml"/><Relationship Id="rId22" Type="http://schemas.openxmlformats.org/officeDocument/2006/relationships/slide" Target="slides/slide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02F14-7DDD-4594-8BC3-5CFC7612E55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0D7C888-2231-40C4-8C80-5EA6CCB7B1DE}">
      <dgm:prSet phldrT="[文本]"/>
      <dgm:spPr/>
      <dgm:t>
        <a:bodyPr/>
        <a:lstStyle/>
        <a:p>
          <a:r>
            <a:rPr lang="zh-CN" altLang="en-US" smtClean="0"/>
            <a:t>晶体管计算机</a:t>
          </a:r>
          <a:endParaRPr lang="zh-CN" altLang="en-US"/>
        </a:p>
      </dgm:t>
    </dgm:pt>
    <dgm:pt modelId="{9F0766D0-0B3D-43D3-B28C-A7D04E15723D}" type="parTrans" cxnId="{C80AE445-C31A-4449-9A0D-F236B705899F}">
      <dgm:prSet/>
      <dgm:spPr/>
      <dgm:t>
        <a:bodyPr/>
        <a:lstStyle/>
        <a:p>
          <a:endParaRPr lang="zh-CN" altLang="en-US"/>
        </a:p>
      </dgm:t>
    </dgm:pt>
    <dgm:pt modelId="{0C3E7F8C-793E-4B4D-B7A4-D388B6A9B560}" type="sibTrans" cxnId="{C80AE445-C31A-4449-9A0D-F236B705899F}">
      <dgm:prSet/>
      <dgm:spPr/>
      <dgm:t>
        <a:bodyPr/>
        <a:lstStyle/>
        <a:p>
          <a:endParaRPr lang="zh-CN" altLang="en-US"/>
        </a:p>
      </dgm:t>
    </dgm:pt>
    <dgm:pt modelId="{E578C1D6-FD7A-4CF1-910B-27D14BF18A5D}">
      <dgm:prSet phldrT="[文本]"/>
      <dgm:spPr/>
      <dgm:t>
        <a:bodyPr/>
        <a:lstStyle/>
        <a:p>
          <a:r>
            <a:rPr lang="zh-CN" altLang="en-US" smtClean="0"/>
            <a:t>个人计算机</a:t>
          </a:r>
          <a:endParaRPr lang="zh-CN" altLang="en-US"/>
        </a:p>
      </dgm:t>
    </dgm:pt>
    <dgm:pt modelId="{966C801C-A512-4796-9F84-1DEBEFC0E8F3}" type="parTrans" cxnId="{B1EFE825-7BD2-46F9-9E2F-68FDFB96EE55}">
      <dgm:prSet/>
      <dgm:spPr/>
      <dgm:t>
        <a:bodyPr/>
        <a:lstStyle/>
        <a:p>
          <a:endParaRPr lang="zh-CN" altLang="en-US"/>
        </a:p>
      </dgm:t>
    </dgm:pt>
    <dgm:pt modelId="{E14EBD79-DC51-48FA-AE96-8F6CFDA71960}" type="sibTrans" cxnId="{B1EFE825-7BD2-46F9-9E2F-68FDFB96EE55}">
      <dgm:prSet/>
      <dgm:spPr/>
      <dgm:t>
        <a:bodyPr/>
        <a:lstStyle/>
        <a:p>
          <a:endParaRPr lang="zh-CN" altLang="en-US"/>
        </a:p>
      </dgm:t>
    </dgm:pt>
    <dgm:pt modelId="{C4306AE8-C4D2-4BC6-9AB4-D2FFEC6786AF}">
      <dgm:prSet phldrT="[文本]"/>
      <dgm:spPr/>
      <dgm:t>
        <a:bodyPr/>
        <a:lstStyle/>
        <a:p>
          <a:r>
            <a:rPr lang="zh-CN" altLang="en-US" dirty="0" smtClean="0"/>
            <a:t>网络世界</a:t>
          </a:r>
          <a:endParaRPr lang="en-US" altLang="zh-CN" dirty="0" smtClean="0"/>
        </a:p>
      </dgm:t>
    </dgm:pt>
    <dgm:pt modelId="{023205BF-2B96-4E31-93C0-3BF260CC0C3C}" type="parTrans" cxnId="{FD5AEF9F-F37A-4C5B-8137-B5A87EC6AFA7}">
      <dgm:prSet/>
      <dgm:spPr/>
      <dgm:t>
        <a:bodyPr/>
        <a:lstStyle/>
        <a:p>
          <a:endParaRPr lang="zh-CN" altLang="en-US"/>
        </a:p>
      </dgm:t>
    </dgm:pt>
    <dgm:pt modelId="{1AD7E77E-93C4-4000-94B7-71298A5B2D10}" type="sibTrans" cxnId="{FD5AEF9F-F37A-4C5B-8137-B5A87EC6AFA7}">
      <dgm:prSet/>
      <dgm:spPr/>
      <dgm:t>
        <a:bodyPr/>
        <a:lstStyle/>
        <a:p>
          <a:endParaRPr lang="zh-CN" altLang="en-US"/>
        </a:p>
      </dgm:t>
    </dgm:pt>
    <dgm:pt modelId="{04B0AC32-A902-4715-8611-427F91A267D1}" type="pres">
      <dgm:prSet presAssocID="{49202F14-7DDD-4594-8BC3-5CFC7612E555}" presName="arrowDiagram" presStyleCnt="0">
        <dgm:presLayoutVars>
          <dgm:chMax val="5"/>
          <dgm:dir/>
          <dgm:resizeHandles val="exact"/>
        </dgm:presLayoutVars>
      </dgm:prSet>
      <dgm:spPr/>
    </dgm:pt>
    <dgm:pt modelId="{7AC643A5-E1D4-4A95-AB65-4D91C8EEFFFD}" type="pres">
      <dgm:prSet presAssocID="{49202F14-7DDD-4594-8BC3-5CFC7612E555}" presName="arrow" presStyleLbl="bgShp" presStyleIdx="0" presStyleCnt="1" custScaleX="176199" custLinFactY="6309" custLinFactNeighborX="-50562" custLinFactNeighborY="100000"/>
      <dgm:spPr/>
    </dgm:pt>
    <dgm:pt modelId="{E105C621-26A1-4134-B7B6-2EAA2357AA2B}" type="pres">
      <dgm:prSet presAssocID="{49202F14-7DDD-4594-8BC3-5CFC7612E555}" presName="arrowDiagram3" presStyleCnt="0"/>
      <dgm:spPr/>
    </dgm:pt>
    <dgm:pt modelId="{E7604F71-65A6-41E4-891B-7634E38DA175}" type="pres">
      <dgm:prSet presAssocID="{E0D7C888-2231-40C4-8C80-5EA6CCB7B1DE}" presName="bullet3a" presStyleLbl="node1" presStyleIdx="0" presStyleCnt="3" custLinFactX="-587750" custLinFactY="4253" custLinFactNeighborX="-600000" custLinFactNeighborY="100000"/>
      <dgm:spPr/>
    </dgm:pt>
    <dgm:pt modelId="{A79202C6-7E2C-4317-A901-85DD42A934E8}" type="pres">
      <dgm:prSet presAssocID="{E0D7C888-2231-40C4-8C80-5EA6CCB7B1DE}" presName="textBox3a" presStyleLbl="revTx" presStyleIdx="0" presStyleCnt="3" custScaleX="210426" custScaleY="51340" custLinFactX="-35512" custLinFactNeighborX="-100000" custLinFactNeighborY="169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B685CD-40FA-45CB-8692-CAF1BCB125D1}" type="pres">
      <dgm:prSet presAssocID="{E578C1D6-FD7A-4CF1-910B-27D14BF18A5D}" presName="bullet3b" presStyleLbl="node1" presStyleIdx="1" presStyleCnt="3" custLinFactNeighborX="-71775" custLinFactNeighborY="-6885"/>
      <dgm:spPr/>
    </dgm:pt>
    <dgm:pt modelId="{56306B9B-3EE3-45B2-97E3-69F9FE804EBD}" type="pres">
      <dgm:prSet presAssocID="{E578C1D6-FD7A-4CF1-910B-27D14BF18A5D}" presName="textBox3b" presStyleLbl="revTx" presStyleIdx="1" presStyleCnt="3" custScaleX="185137" custScaleY="30138" custLinFactNeighborX="-19152" custLinFactNeighborY="-244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E6D984-CAC5-4F3E-8185-6F80FE1EC238}" type="pres">
      <dgm:prSet presAssocID="{C4306AE8-C4D2-4BC6-9AB4-D2FFEC6786AF}" presName="bullet3c" presStyleLbl="node1" presStyleIdx="2" presStyleCnt="3" custLinFactX="285810" custLinFactNeighborX="300000" custLinFactNeighborY="-32923"/>
      <dgm:spPr/>
    </dgm:pt>
    <dgm:pt modelId="{9FB50A63-97D8-4005-8CDD-80B0E080390D}" type="pres">
      <dgm:prSet presAssocID="{C4306AE8-C4D2-4BC6-9AB4-D2FFEC6786AF}" presName="textBox3c" presStyleLbl="revTx" presStyleIdx="2" presStyleCnt="3" custScaleX="151927" custScaleY="50332" custLinFactX="34376" custLinFactNeighborX="100000" custLinFactNeighborY="-72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1EFE825-7BD2-46F9-9E2F-68FDFB96EE55}" srcId="{49202F14-7DDD-4594-8BC3-5CFC7612E555}" destId="{E578C1D6-FD7A-4CF1-910B-27D14BF18A5D}" srcOrd="1" destOrd="0" parTransId="{966C801C-A512-4796-9F84-1DEBEFC0E8F3}" sibTransId="{E14EBD79-DC51-48FA-AE96-8F6CFDA71960}"/>
    <dgm:cxn modelId="{4E4CE87C-34BA-4013-A78A-0FA6E1335170}" type="presOf" srcId="{E0D7C888-2231-40C4-8C80-5EA6CCB7B1DE}" destId="{A79202C6-7E2C-4317-A901-85DD42A934E8}" srcOrd="0" destOrd="0" presId="urn:microsoft.com/office/officeart/2005/8/layout/arrow2"/>
    <dgm:cxn modelId="{C80AE445-C31A-4449-9A0D-F236B705899F}" srcId="{49202F14-7DDD-4594-8BC3-5CFC7612E555}" destId="{E0D7C888-2231-40C4-8C80-5EA6CCB7B1DE}" srcOrd="0" destOrd="0" parTransId="{9F0766D0-0B3D-43D3-B28C-A7D04E15723D}" sibTransId="{0C3E7F8C-793E-4B4D-B7A4-D388B6A9B560}"/>
    <dgm:cxn modelId="{67F0BEC0-BA33-40EB-9593-A09B28D81141}" type="presOf" srcId="{49202F14-7DDD-4594-8BC3-5CFC7612E555}" destId="{04B0AC32-A902-4715-8611-427F91A267D1}" srcOrd="0" destOrd="0" presId="urn:microsoft.com/office/officeart/2005/8/layout/arrow2"/>
    <dgm:cxn modelId="{FD5AEF9F-F37A-4C5B-8137-B5A87EC6AFA7}" srcId="{49202F14-7DDD-4594-8BC3-5CFC7612E555}" destId="{C4306AE8-C4D2-4BC6-9AB4-D2FFEC6786AF}" srcOrd="2" destOrd="0" parTransId="{023205BF-2B96-4E31-93C0-3BF260CC0C3C}" sibTransId="{1AD7E77E-93C4-4000-94B7-71298A5B2D10}"/>
    <dgm:cxn modelId="{6104E286-877B-489C-8AC7-969586C76170}" type="presOf" srcId="{C4306AE8-C4D2-4BC6-9AB4-D2FFEC6786AF}" destId="{9FB50A63-97D8-4005-8CDD-80B0E080390D}" srcOrd="0" destOrd="0" presId="urn:microsoft.com/office/officeart/2005/8/layout/arrow2"/>
    <dgm:cxn modelId="{F3A4297A-AD11-470E-81E2-94489F007853}" type="presOf" srcId="{E578C1D6-FD7A-4CF1-910B-27D14BF18A5D}" destId="{56306B9B-3EE3-45B2-97E3-69F9FE804EBD}" srcOrd="0" destOrd="0" presId="urn:microsoft.com/office/officeart/2005/8/layout/arrow2"/>
    <dgm:cxn modelId="{35C4746E-6F30-4F8A-B17C-5497FD487600}" type="presParOf" srcId="{04B0AC32-A902-4715-8611-427F91A267D1}" destId="{7AC643A5-E1D4-4A95-AB65-4D91C8EEFFFD}" srcOrd="0" destOrd="0" presId="urn:microsoft.com/office/officeart/2005/8/layout/arrow2"/>
    <dgm:cxn modelId="{FCA3BC9F-3391-4835-957C-91454871676F}" type="presParOf" srcId="{04B0AC32-A902-4715-8611-427F91A267D1}" destId="{E105C621-26A1-4134-B7B6-2EAA2357AA2B}" srcOrd="1" destOrd="0" presId="urn:microsoft.com/office/officeart/2005/8/layout/arrow2"/>
    <dgm:cxn modelId="{BDFF2F38-EC1C-46A2-9BC9-08DE7F993E2B}" type="presParOf" srcId="{E105C621-26A1-4134-B7B6-2EAA2357AA2B}" destId="{E7604F71-65A6-41E4-891B-7634E38DA175}" srcOrd="0" destOrd="0" presId="urn:microsoft.com/office/officeart/2005/8/layout/arrow2"/>
    <dgm:cxn modelId="{663EC547-1D35-45C0-8F2F-F4A846B726BB}" type="presParOf" srcId="{E105C621-26A1-4134-B7B6-2EAA2357AA2B}" destId="{A79202C6-7E2C-4317-A901-85DD42A934E8}" srcOrd="1" destOrd="0" presId="urn:microsoft.com/office/officeart/2005/8/layout/arrow2"/>
    <dgm:cxn modelId="{70D6F99E-9FFA-4C89-A316-0DA7D94E3C9E}" type="presParOf" srcId="{E105C621-26A1-4134-B7B6-2EAA2357AA2B}" destId="{A6B685CD-40FA-45CB-8692-CAF1BCB125D1}" srcOrd="2" destOrd="0" presId="urn:microsoft.com/office/officeart/2005/8/layout/arrow2"/>
    <dgm:cxn modelId="{E8CFF260-F3A8-440B-810A-B1A03B72E248}" type="presParOf" srcId="{E105C621-26A1-4134-B7B6-2EAA2357AA2B}" destId="{56306B9B-3EE3-45B2-97E3-69F9FE804EBD}" srcOrd="3" destOrd="0" presId="urn:microsoft.com/office/officeart/2005/8/layout/arrow2"/>
    <dgm:cxn modelId="{F508D491-DDAC-4EC1-B2E2-4F259A7070E6}" type="presParOf" srcId="{E105C621-26A1-4134-B7B6-2EAA2357AA2B}" destId="{F8E6D984-CAC5-4F3E-8185-6F80FE1EC238}" srcOrd="4" destOrd="0" presId="urn:microsoft.com/office/officeart/2005/8/layout/arrow2"/>
    <dgm:cxn modelId="{E29C1DD2-4C7B-4CE8-8022-4A1D120D00C5}" type="presParOf" srcId="{E105C621-26A1-4134-B7B6-2EAA2357AA2B}" destId="{9FB50A63-97D8-4005-8CDD-80B0E080390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4C2546-394A-4914-8EF8-BD24A06623B5}" type="doc">
      <dgm:prSet loTypeId="urn:microsoft.com/office/officeart/2005/8/layout/arrow3" loCatId="relationship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0E517A04-19A4-4A8E-BACB-982633C6198E}">
      <dgm:prSet phldrT="[文本]"/>
      <dgm:spPr/>
      <dgm:t>
        <a:bodyPr/>
        <a:lstStyle/>
        <a:p>
          <a:r>
            <a:rPr lang="en-US" altLang="zh-CN" dirty="0" smtClean="0"/>
            <a:t>CE</a:t>
          </a:r>
          <a:endParaRPr lang="zh-CN" altLang="en-US" dirty="0"/>
        </a:p>
      </dgm:t>
    </dgm:pt>
    <dgm:pt modelId="{DC9AED49-C7D1-4616-B7D2-0C0D92D09F63}" type="parTrans" cxnId="{1BDCB72F-B87F-4AAF-8C2A-0E0075071E30}">
      <dgm:prSet/>
      <dgm:spPr/>
      <dgm:t>
        <a:bodyPr/>
        <a:lstStyle/>
        <a:p>
          <a:endParaRPr lang="zh-CN" altLang="en-US"/>
        </a:p>
      </dgm:t>
    </dgm:pt>
    <dgm:pt modelId="{0CEF10FD-9D42-4D06-A64F-E11640E82457}" type="sibTrans" cxnId="{1BDCB72F-B87F-4AAF-8C2A-0E0075071E30}">
      <dgm:prSet/>
      <dgm:spPr/>
      <dgm:t>
        <a:bodyPr/>
        <a:lstStyle/>
        <a:p>
          <a:endParaRPr lang="zh-CN" altLang="en-US"/>
        </a:p>
      </dgm:t>
    </dgm:pt>
    <dgm:pt modelId="{4BD9F55C-0E53-4DA2-84E5-92DF36DE151B}">
      <dgm:prSet phldrT="[文本]"/>
      <dgm:spPr/>
      <dgm:t>
        <a:bodyPr/>
        <a:lstStyle/>
        <a:p>
          <a:r>
            <a:rPr lang="en-US" altLang="zh-CN" dirty="0" smtClean="0"/>
            <a:t>CS</a:t>
          </a:r>
          <a:endParaRPr lang="zh-CN" altLang="en-US" dirty="0"/>
        </a:p>
      </dgm:t>
    </dgm:pt>
    <dgm:pt modelId="{697F7F3A-05DC-42F4-B2F4-90F59742D6E6}" type="parTrans" cxnId="{C95B8C09-050F-4A23-AD51-05F4AA9A2647}">
      <dgm:prSet/>
      <dgm:spPr/>
      <dgm:t>
        <a:bodyPr/>
        <a:lstStyle/>
        <a:p>
          <a:endParaRPr lang="zh-CN" altLang="en-US"/>
        </a:p>
      </dgm:t>
    </dgm:pt>
    <dgm:pt modelId="{A83D1231-CC4E-454C-9935-6D8D6A3C5DAF}" type="sibTrans" cxnId="{C95B8C09-050F-4A23-AD51-05F4AA9A2647}">
      <dgm:prSet/>
      <dgm:spPr/>
      <dgm:t>
        <a:bodyPr/>
        <a:lstStyle/>
        <a:p>
          <a:endParaRPr lang="zh-CN" altLang="en-US"/>
        </a:p>
      </dgm:t>
    </dgm:pt>
    <dgm:pt modelId="{43772262-0F79-43BE-B38C-B197D29EBB34}" type="pres">
      <dgm:prSet presAssocID="{D84C2546-394A-4914-8EF8-BD24A06623B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7155E3E-CB3A-4243-826C-F30487346723}" type="pres">
      <dgm:prSet presAssocID="{D84C2546-394A-4914-8EF8-BD24A06623B5}" presName="divider" presStyleLbl="fgShp" presStyleIdx="0" presStyleCnt="1"/>
      <dgm:spPr/>
    </dgm:pt>
    <dgm:pt modelId="{6E48BF83-F1D6-4989-921A-F0BD2CBF1D63}" type="pres">
      <dgm:prSet presAssocID="{0E517A04-19A4-4A8E-BACB-982633C6198E}" presName="downArrow" presStyleLbl="node1" presStyleIdx="0" presStyleCnt="2"/>
      <dgm:spPr/>
    </dgm:pt>
    <dgm:pt modelId="{52BBBBBC-0F00-4000-B241-A7CB3AE39C69}" type="pres">
      <dgm:prSet presAssocID="{0E517A04-19A4-4A8E-BACB-982633C6198E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135E8B-B4BF-4A45-B788-269C8C7A24B1}" type="pres">
      <dgm:prSet presAssocID="{4BD9F55C-0E53-4DA2-84E5-92DF36DE151B}" presName="upArrow" presStyleLbl="node1" presStyleIdx="1" presStyleCnt="2"/>
      <dgm:spPr/>
    </dgm:pt>
    <dgm:pt modelId="{5A0A6599-138D-43A9-82D3-B3C47375D791}" type="pres">
      <dgm:prSet presAssocID="{4BD9F55C-0E53-4DA2-84E5-92DF36DE151B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5B8C09-050F-4A23-AD51-05F4AA9A2647}" srcId="{D84C2546-394A-4914-8EF8-BD24A06623B5}" destId="{4BD9F55C-0E53-4DA2-84E5-92DF36DE151B}" srcOrd="1" destOrd="0" parTransId="{697F7F3A-05DC-42F4-B2F4-90F59742D6E6}" sibTransId="{A83D1231-CC4E-454C-9935-6D8D6A3C5DAF}"/>
    <dgm:cxn modelId="{D174F45F-93AA-4077-B339-2C3B8EC317BB}" type="presOf" srcId="{0E517A04-19A4-4A8E-BACB-982633C6198E}" destId="{52BBBBBC-0F00-4000-B241-A7CB3AE39C69}" srcOrd="0" destOrd="0" presId="urn:microsoft.com/office/officeart/2005/8/layout/arrow3"/>
    <dgm:cxn modelId="{1BDCB72F-B87F-4AAF-8C2A-0E0075071E30}" srcId="{D84C2546-394A-4914-8EF8-BD24A06623B5}" destId="{0E517A04-19A4-4A8E-BACB-982633C6198E}" srcOrd="0" destOrd="0" parTransId="{DC9AED49-C7D1-4616-B7D2-0C0D92D09F63}" sibTransId="{0CEF10FD-9D42-4D06-A64F-E11640E82457}"/>
    <dgm:cxn modelId="{C62E53FF-FFA6-44EB-A219-281C7D134F96}" type="presOf" srcId="{D84C2546-394A-4914-8EF8-BD24A06623B5}" destId="{43772262-0F79-43BE-B38C-B197D29EBB34}" srcOrd="0" destOrd="0" presId="urn:microsoft.com/office/officeart/2005/8/layout/arrow3"/>
    <dgm:cxn modelId="{D471FAF5-ED0E-4779-BF77-E25C3AFA6F14}" type="presOf" srcId="{4BD9F55C-0E53-4DA2-84E5-92DF36DE151B}" destId="{5A0A6599-138D-43A9-82D3-B3C47375D791}" srcOrd="0" destOrd="0" presId="urn:microsoft.com/office/officeart/2005/8/layout/arrow3"/>
    <dgm:cxn modelId="{AC8C955D-1FD0-4237-8ED9-F7810650EA17}" type="presParOf" srcId="{43772262-0F79-43BE-B38C-B197D29EBB34}" destId="{47155E3E-CB3A-4243-826C-F30487346723}" srcOrd="0" destOrd="0" presId="urn:microsoft.com/office/officeart/2005/8/layout/arrow3"/>
    <dgm:cxn modelId="{46926A2F-2C4D-4073-8717-CF9778B6EE69}" type="presParOf" srcId="{43772262-0F79-43BE-B38C-B197D29EBB34}" destId="{6E48BF83-F1D6-4989-921A-F0BD2CBF1D63}" srcOrd="1" destOrd="0" presId="urn:microsoft.com/office/officeart/2005/8/layout/arrow3"/>
    <dgm:cxn modelId="{73FADDC5-A84B-4018-A723-68115856FEC9}" type="presParOf" srcId="{43772262-0F79-43BE-B38C-B197D29EBB34}" destId="{52BBBBBC-0F00-4000-B241-A7CB3AE39C69}" srcOrd="2" destOrd="0" presId="urn:microsoft.com/office/officeart/2005/8/layout/arrow3"/>
    <dgm:cxn modelId="{35603700-9451-482E-AC65-DFFD497F9147}" type="presParOf" srcId="{43772262-0F79-43BE-B38C-B197D29EBB34}" destId="{93135E8B-B4BF-4A45-B788-269C8C7A24B1}" srcOrd="3" destOrd="0" presId="urn:microsoft.com/office/officeart/2005/8/layout/arrow3"/>
    <dgm:cxn modelId="{BBEC47B5-FF52-4E2E-B814-B44AC226CEBF}" type="presParOf" srcId="{43772262-0F79-43BE-B38C-B197D29EBB34}" destId="{5A0A6599-138D-43A9-82D3-B3C47375D791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297CC7-EB3A-42D1-B5FC-71160FB5F2E6}" type="doc">
      <dgm:prSet loTypeId="urn:microsoft.com/office/officeart/2005/8/layout/arrow2" loCatId="process" qsTypeId="urn:microsoft.com/office/officeart/2005/8/quickstyle/simple1#6" qsCatId="simple" csTypeId="urn:microsoft.com/office/officeart/2005/8/colors/accent1_2#5" csCatId="accent1" phldr="1"/>
      <dgm:spPr/>
    </dgm:pt>
    <dgm:pt modelId="{CF2518BA-B056-4551-9C7E-7D633BA45AD2}">
      <dgm:prSet phldrT="[文本]"/>
      <dgm:spPr/>
      <dgm:t>
        <a:bodyPr/>
        <a:lstStyle/>
        <a:p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电子管</a:t>
          </a:r>
          <a:endParaRPr lang="zh-CN" altLang="en-US" dirty="0">
            <a:latin typeface="方正姚体" pitchFamily="2" charset="-122"/>
            <a:ea typeface="方正姚体" pitchFamily="2" charset="-122"/>
          </a:endParaRPr>
        </a:p>
      </dgm:t>
    </dgm:pt>
    <dgm:pt modelId="{91416985-9087-4E88-BA19-AFA28AF38222}" type="parTrans" cxnId="{108865BC-0EFA-4E7F-864B-B151B0C7BF94}">
      <dgm:prSet/>
      <dgm:spPr/>
      <dgm:t>
        <a:bodyPr/>
        <a:lstStyle/>
        <a:p>
          <a:endParaRPr lang="zh-CN" altLang="en-US"/>
        </a:p>
      </dgm:t>
    </dgm:pt>
    <dgm:pt modelId="{528A8742-E9A0-4A19-9044-645A1E41A6D3}" type="sibTrans" cxnId="{108865BC-0EFA-4E7F-864B-B151B0C7BF94}">
      <dgm:prSet/>
      <dgm:spPr/>
      <dgm:t>
        <a:bodyPr/>
        <a:lstStyle/>
        <a:p>
          <a:endParaRPr lang="zh-CN" altLang="en-US"/>
        </a:p>
      </dgm:t>
    </dgm:pt>
    <dgm:pt modelId="{3F493F20-2D06-446C-9ECE-FA1408FB0D5C}">
      <dgm:prSet phldrT="[文本]"/>
      <dgm:spPr/>
      <dgm:t>
        <a:bodyPr/>
        <a:lstStyle/>
        <a:p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晶体管</a:t>
          </a:r>
          <a:endParaRPr lang="zh-CN" altLang="en-US" dirty="0">
            <a:latin typeface="方正姚体" pitchFamily="2" charset="-122"/>
            <a:ea typeface="方正姚体" pitchFamily="2" charset="-122"/>
          </a:endParaRPr>
        </a:p>
      </dgm:t>
    </dgm:pt>
    <dgm:pt modelId="{EC7D6DF5-E68F-4305-92BE-1248CE480271}" type="parTrans" cxnId="{9818AE9F-83A9-4B83-A054-286E601080C9}">
      <dgm:prSet/>
      <dgm:spPr/>
      <dgm:t>
        <a:bodyPr/>
        <a:lstStyle/>
        <a:p>
          <a:endParaRPr lang="zh-CN" altLang="en-US"/>
        </a:p>
      </dgm:t>
    </dgm:pt>
    <dgm:pt modelId="{7C263E7C-EFB3-472F-B8E2-EE1D59A9CFA5}" type="sibTrans" cxnId="{9818AE9F-83A9-4B83-A054-286E601080C9}">
      <dgm:prSet/>
      <dgm:spPr/>
      <dgm:t>
        <a:bodyPr/>
        <a:lstStyle/>
        <a:p>
          <a:endParaRPr lang="zh-CN" altLang="en-US"/>
        </a:p>
      </dgm:t>
    </dgm:pt>
    <dgm:pt modelId="{191853D5-F9A2-451E-9C20-6C7F9C851E9E}">
      <dgm:prSet phldrT="[文本]"/>
      <dgm:spPr/>
      <dgm:t>
        <a:bodyPr/>
        <a:lstStyle/>
        <a:p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分离元器件</a:t>
          </a:r>
          <a:endParaRPr lang="zh-CN" altLang="en-US" dirty="0">
            <a:latin typeface="方正姚体" pitchFamily="2" charset="-122"/>
            <a:ea typeface="方正姚体" pitchFamily="2" charset="-122"/>
          </a:endParaRPr>
        </a:p>
      </dgm:t>
    </dgm:pt>
    <dgm:pt modelId="{AF750B45-567B-4F93-A771-F8F5139CD516}" type="parTrans" cxnId="{1F8B2D43-EEA7-4181-A01B-C255EDA1FE02}">
      <dgm:prSet/>
      <dgm:spPr/>
      <dgm:t>
        <a:bodyPr/>
        <a:lstStyle/>
        <a:p>
          <a:endParaRPr lang="zh-CN" altLang="en-US"/>
        </a:p>
      </dgm:t>
    </dgm:pt>
    <dgm:pt modelId="{5A88DEB8-961B-4527-8EEE-E1FBF05B72DD}" type="sibTrans" cxnId="{1F8B2D43-EEA7-4181-A01B-C255EDA1FE02}">
      <dgm:prSet/>
      <dgm:spPr/>
      <dgm:t>
        <a:bodyPr/>
        <a:lstStyle/>
        <a:p>
          <a:endParaRPr lang="zh-CN" altLang="en-US"/>
        </a:p>
      </dgm:t>
    </dgm:pt>
    <dgm:pt modelId="{16A294AF-FEB7-441F-AB29-26DE524F607C}">
      <dgm:prSet phldrT="[文本]"/>
      <dgm:spPr/>
      <dgm:t>
        <a:bodyPr/>
        <a:lstStyle/>
        <a:p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单片机</a:t>
          </a:r>
          <a:r>
            <a:rPr lang="en-US" altLang="zh-CN" dirty="0" smtClean="0">
              <a:latin typeface="方正姚体" pitchFamily="2" charset="-122"/>
              <a:ea typeface="方正姚体" pitchFamily="2" charset="-122"/>
            </a:rPr>
            <a:t>/</a:t>
          </a:r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微处理器</a:t>
          </a:r>
          <a:endParaRPr lang="zh-CN" altLang="en-US" dirty="0">
            <a:latin typeface="方正姚体" pitchFamily="2" charset="-122"/>
            <a:ea typeface="方正姚体" pitchFamily="2" charset="-122"/>
          </a:endParaRPr>
        </a:p>
      </dgm:t>
    </dgm:pt>
    <dgm:pt modelId="{862C52C4-E160-49E3-B327-1BCF65E4ACEF}" type="parTrans" cxnId="{ACF70233-1A05-4D88-8956-5DBE5D693C8A}">
      <dgm:prSet/>
      <dgm:spPr/>
      <dgm:t>
        <a:bodyPr/>
        <a:lstStyle/>
        <a:p>
          <a:endParaRPr lang="zh-CN" altLang="en-US"/>
        </a:p>
      </dgm:t>
    </dgm:pt>
    <dgm:pt modelId="{3E5BCBD3-EE2F-4A75-B7F7-51864415FB79}" type="sibTrans" cxnId="{ACF70233-1A05-4D88-8956-5DBE5D693C8A}">
      <dgm:prSet/>
      <dgm:spPr/>
      <dgm:t>
        <a:bodyPr/>
        <a:lstStyle/>
        <a:p>
          <a:endParaRPr lang="zh-CN" altLang="en-US"/>
        </a:p>
      </dgm:t>
    </dgm:pt>
    <dgm:pt modelId="{F913E46F-6036-4EBC-B50D-FCCDB1537569}">
      <dgm:prSet phldrT="[文本]"/>
      <dgm:spPr/>
      <dgm:t>
        <a:bodyPr/>
        <a:lstStyle/>
        <a:p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用</a:t>
          </a:r>
          <a:r>
            <a:rPr lang="en-US" altLang="zh-CN" dirty="0" smtClean="0">
              <a:latin typeface="方正姚体" pitchFamily="2" charset="-122"/>
              <a:ea typeface="方正姚体" pitchFamily="2" charset="-122"/>
            </a:rPr>
            <a:t>FPGA</a:t>
          </a:r>
          <a:r>
            <a:rPr lang="zh-CN" altLang="en-US" dirty="0" smtClean="0">
              <a:latin typeface="方正姚体" pitchFamily="2" charset="-122"/>
              <a:ea typeface="方正姚体" pitchFamily="2" charset="-122"/>
            </a:rPr>
            <a:t>自行设计</a:t>
          </a:r>
          <a:endParaRPr lang="zh-CN" altLang="en-US" dirty="0">
            <a:latin typeface="方正姚体" pitchFamily="2" charset="-122"/>
            <a:ea typeface="方正姚体" pitchFamily="2" charset="-122"/>
          </a:endParaRPr>
        </a:p>
      </dgm:t>
    </dgm:pt>
    <dgm:pt modelId="{214E709B-7E78-4CF9-B961-ECA626940452}" type="parTrans" cxnId="{A5B792D1-2DC5-4BEC-8B60-E2C44B21CF3E}">
      <dgm:prSet/>
      <dgm:spPr/>
      <dgm:t>
        <a:bodyPr/>
        <a:lstStyle/>
        <a:p>
          <a:endParaRPr lang="zh-CN" altLang="en-US"/>
        </a:p>
      </dgm:t>
    </dgm:pt>
    <dgm:pt modelId="{FC61EF79-616A-45A1-B018-656735CBCE85}" type="sibTrans" cxnId="{A5B792D1-2DC5-4BEC-8B60-E2C44B21CF3E}">
      <dgm:prSet/>
      <dgm:spPr/>
      <dgm:t>
        <a:bodyPr/>
        <a:lstStyle/>
        <a:p>
          <a:endParaRPr lang="zh-CN" altLang="en-US"/>
        </a:p>
      </dgm:t>
    </dgm:pt>
    <dgm:pt modelId="{51DA041A-FD46-4190-AD99-E0975FC153F1}" type="pres">
      <dgm:prSet presAssocID="{0D297CC7-EB3A-42D1-B5FC-71160FB5F2E6}" presName="arrowDiagram" presStyleCnt="0">
        <dgm:presLayoutVars>
          <dgm:chMax val="5"/>
          <dgm:dir/>
          <dgm:resizeHandles val="exact"/>
        </dgm:presLayoutVars>
      </dgm:prSet>
      <dgm:spPr/>
    </dgm:pt>
    <dgm:pt modelId="{6449CE9F-7A4E-4936-9B31-98B43BAEA2E7}" type="pres">
      <dgm:prSet presAssocID="{0D297CC7-EB3A-42D1-B5FC-71160FB5F2E6}" presName="arrow" presStyleLbl="bgShp" presStyleIdx="0" presStyleCnt="1"/>
      <dgm:spPr/>
    </dgm:pt>
    <dgm:pt modelId="{DAE6B9CD-14E9-495B-B1F5-403D623A5EDE}" type="pres">
      <dgm:prSet presAssocID="{0D297CC7-EB3A-42D1-B5FC-71160FB5F2E6}" presName="arrowDiagram5" presStyleCnt="0"/>
      <dgm:spPr/>
    </dgm:pt>
    <dgm:pt modelId="{B480E74A-647F-40A5-9575-EBD1186B05DF}" type="pres">
      <dgm:prSet presAssocID="{CF2518BA-B056-4551-9C7E-7D633BA45AD2}" presName="bullet5a" presStyleLbl="node1" presStyleIdx="0" presStyleCnt="5"/>
      <dgm:spPr/>
    </dgm:pt>
    <dgm:pt modelId="{5FFE98CC-BE3B-4239-9A53-4131613CFB0F}" type="pres">
      <dgm:prSet presAssocID="{CF2518BA-B056-4551-9C7E-7D633BA45AD2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9FBE9F-9AAE-4F84-8BDA-8B276888BEF8}" type="pres">
      <dgm:prSet presAssocID="{3F493F20-2D06-446C-9ECE-FA1408FB0D5C}" presName="bullet5b" presStyleLbl="node1" presStyleIdx="1" presStyleCnt="5"/>
      <dgm:spPr/>
    </dgm:pt>
    <dgm:pt modelId="{82BCFBCD-6C17-4260-8AA8-891C05AEBE69}" type="pres">
      <dgm:prSet presAssocID="{3F493F20-2D06-446C-9ECE-FA1408FB0D5C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8C7EAA-C30B-4258-8C40-6D7D5F40A149}" type="pres">
      <dgm:prSet presAssocID="{191853D5-F9A2-451E-9C20-6C7F9C851E9E}" presName="bullet5c" presStyleLbl="node1" presStyleIdx="2" presStyleCnt="5"/>
      <dgm:spPr/>
    </dgm:pt>
    <dgm:pt modelId="{1087C919-5803-4A81-A9A1-B657AE6FAFE0}" type="pres">
      <dgm:prSet presAssocID="{191853D5-F9A2-451E-9C20-6C7F9C851E9E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D1CD55-487C-4004-8253-4E4334DAEE77}" type="pres">
      <dgm:prSet presAssocID="{16A294AF-FEB7-441F-AB29-26DE524F607C}" presName="bullet5d" presStyleLbl="node1" presStyleIdx="3" presStyleCnt="5"/>
      <dgm:spPr/>
    </dgm:pt>
    <dgm:pt modelId="{9DDE9C9E-8FAD-4FA4-937E-7A769C914246}" type="pres">
      <dgm:prSet presAssocID="{16A294AF-FEB7-441F-AB29-26DE524F607C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C3D2C9-9444-4889-A5F0-0136AB77DE5A}" type="pres">
      <dgm:prSet presAssocID="{F913E46F-6036-4EBC-B50D-FCCDB1537569}" presName="bullet5e" presStyleLbl="node1" presStyleIdx="4" presStyleCnt="5"/>
      <dgm:spPr/>
    </dgm:pt>
    <dgm:pt modelId="{9D1262E6-3D89-45B9-B357-719CC1BB61CA}" type="pres">
      <dgm:prSet presAssocID="{F913E46F-6036-4EBC-B50D-FCCDB1537569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CA67F2-5F7A-4234-87AA-1B458BFD8B3E}" type="presOf" srcId="{16A294AF-FEB7-441F-AB29-26DE524F607C}" destId="{9DDE9C9E-8FAD-4FA4-937E-7A769C914246}" srcOrd="0" destOrd="0" presId="urn:microsoft.com/office/officeart/2005/8/layout/arrow2"/>
    <dgm:cxn modelId="{ACF70233-1A05-4D88-8956-5DBE5D693C8A}" srcId="{0D297CC7-EB3A-42D1-B5FC-71160FB5F2E6}" destId="{16A294AF-FEB7-441F-AB29-26DE524F607C}" srcOrd="3" destOrd="0" parTransId="{862C52C4-E160-49E3-B327-1BCF65E4ACEF}" sibTransId="{3E5BCBD3-EE2F-4A75-B7F7-51864415FB79}"/>
    <dgm:cxn modelId="{0E778329-600B-4CF9-9E9B-CA0409CEFA93}" type="presOf" srcId="{0D297CC7-EB3A-42D1-B5FC-71160FB5F2E6}" destId="{51DA041A-FD46-4190-AD99-E0975FC153F1}" srcOrd="0" destOrd="0" presId="urn:microsoft.com/office/officeart/2005/8/layout/arrow2"/>
    <dgm:cxn modelId="{108865BC-0EFA-4E7F-864B-B151B0C7BF94}" srcId="{0D297CC7-EB3A-42D1-B5FC-71160FB5F2E6}" destId="{CF2518BA-B056-4551-9C7E-7D633BA45AD2}" srcOrd="0" destOrd="0" parTransId="{91416985-9087-4E88-BA19-AFA28AF38222}" sibTransId="{528A8742-E9A0-4A19-9044-645A1E41A6D3}"/>
    <dgm:cxn modelId="{A5B792D1-2DC5-4BEC-8B60-E2C44B21CF3E}" srcId="{0D297CC7-EB3A-42D1-B5FC-71160FB5F2E6}" destId="{F913E46F-6036-4EBC-B50D-FCCDB1537569}" srcOrd="4" destOrd="0" parTransId="{214E709B-7E78-4CF9-B961-ECA626940452}" sibTransId="{FC61EF79-616A-45A1-B018-656735CBCE85}"/>
    <dgm:cxn modelId="{EB25C01C-A4CA-4813-9BC9-287EE3EA9AF4}" type="presOf" srcId="{3F493F20-2D06-446C-9ECE-FA1408FB0D5C}" destId="{82BCFBCD-6C17-4260-8AA8-891C05AEBE69}" srcOrd="0" destOrd="0" presId="urn:microsoft.com/office/officeart/2005/8/layout/arrow2"/>
    <dgm:cxn modelId="{2F90D21B-4BD9-4A0A-8D1B-F151663B4D23}" type="presOf" srcId="{F913E46F-6036-4EBC-B50D-FCCDB1537569}" destId="{9D1262E6-3D89-45B9-B357-719CC1BB61CA}" srcOrd="0" destOrd="0" presId="urn:microsoft.com/office/officeart/2005/8/layout/arrow2"/>
    <dgm:cxn modelId="{9818AE9F-83A9-4B83-A054-286E601080C9}" srcId="{0D297CC7-EB3A-42D1-B5FC-71160FB5F2E6}" destId="{3F493F20-2D06-446C-9ECE-FA1408FB0D5C}" srcOrd="1" destOrd="0" parTransId="{EC7D6DF5-E68F-4305-92BE-1248CE480271}" sibTransId="{7C263E7C-EFB3-472F-B8E2-EE1D59A9CFA5}"/>
    <dgm:cxn modelId="{1F8B2D43-EEA7-4181-A01B-C255EDA1FE02}" srcId="{0D297CC7-EB3A-42D1-B5FC-71160FB5F2E6}" destId="{191853D5-F9A2-451E-9C20-6C7F9C851E9E}" srcOrd="2" destOrd="0" parTransId="{AF750B45-567B-4F93-A771-F8F5139CD516}" sibTransId="{5A88DEB8-961B-4527-8EEE-E1FBF05B72DD}"/>
    <dgm:cxn modelId="{68C0E044-FFCF-4A9C-A759-F9893A41071E}" type="presOf" srcId="{191853D5-F9A2-451E-9C20-6C7F9C851E9E}" destId="{1087C919-5803-4A81-A9A1-B657AE6FAFE0}" srcOrd="0" destOrd="0" presId="urn:microsoft.com/office/officeart/2005/8/layout/arrow2"/>
    <dgm:cxn modelId="{1A4CED20-387E-4DEE-B125-BFD4BA59EF6B}" type="presOf" srcId="{CF2518BA-B056-4551-9C7E-7D633BA45AD2}" destId="{5FFE98CC-BE3B-4239-9A53-4131613CFB0F}" srcOrd="0" destOrd="0" presId="urn:microsoft.com/office/officeart/2005/8/layout/arrow2"/>
    <dgm:cxn modelId="{E7B38B36-DB48-4813-8E64-A01FFC37A01B}" type="presParOf" srcId="{51DA041A-FD46-4190-AD99-E0975FC153F1}" destId="{6449CE9F-7A4E-4936-9B31-98B43BAEA2E7}" srcOrd="0" destOrd="0" presId="urn:microsoft.com/office/officeart/2005/8/layout/arrow2"/>
    <dgm:cxn modelId="{C87C8CB8-EC0A-43C9-B56E-F29DC4F3A3A2}" type="presParOf" srcId="{51DA041A-FD46-4190-AD99-E0975FC153F1}" destId="{DAE6B9CD-14E9-495B-B1F5-403D623A5EDE}" srcOrd="1" destOrd="0" presId="urn:microsoft.com/office/officeart/2005/8/layout/arrow2"/>
    <dgm:cxn modelId="{B8650D3B-4336-4917-9D5F-E4E98D337C65}" type="presParOf" srcId="{DAE6B9CD-14E9-495B-B1F5-403D623A5EDE}" destId="{B480E74A-647F-40A5-9575-EBD1186B05DF}" srcOrd="0" destOrd="0" presId="urn:microsoft.com/office/officeart/2005/8/layout/arrow2"/>
    <dgm:cxn modelId="{F11E77F2-04D7-4D8A-85D2-72899C4C50D9}" type="presParOf" srcId="{DAE6B9CD-14E9-495B-B1F5-403D623A5EDE}" destId="{5FFE98CC-BE3B-4239-9A53-4131613CFB0F}" srcOrd="1" destOrd="0" presId="urn:microsoft.com/office/officeart/2005/8/layout/arrow2"/>
    <dgm:cxn modelId="{28D97677-5844-4C75-A602-3174A0F0ADD2}" type="presParOf" srcId="{DAE6B9CD-14E9-495B-B1F5-403D623A5EDE}" destId="{BF9FBE9F-9AAE-4F84-8BDA-8B276888BEF8}" srcOrd="2" destOrd="0" presId="urn:microsoft.com/office/officeart/2005/8/layout/arrow2"/>
    <dgm:cxn modelId="{F59739FD-3825-4FBE-A398-42D9B96D2963}" type="presParOf" srcId="{DAE6B9CD-14E9-495B-B1F5-403D623A5EDE}" destId="{82BCFBCD-6C17-4260-8AA8-891C05AEBE69}" srcOrd="3" destOrd="0" presId="urn:microsoft.com/office/officeart/2005/8/layout/arrow2"/>
    <dgm:cxn modelId="{8F486262-6418-45F0-AC0D-1E427BCC22DD}" type="presParOf" srcId="{DAE6B9CD-14E9-495B-B1F5-403D623A5EDE}" destId="{F28C7EAA-C30B-4258-8C40-6D7D5F40A149}" srcOrd="4" destOrd="0" presId="urn:microsoft.com/office/officeart/2005/8/layout/arrow2"/>
    <dgm:cxn modelId="{0DF4B2F1-048A-4E45-9F26-3B8652F6EAE8}" type="presParOf" srcId="{DAE6B9CD-14E9-495B-B1F5-403D623A5EDE}" destId="{1087C919-5803-4A81-A9A1-B657AE6FAFE0}" srcOrd="5" destOrd="0" presId="urn:microsoft.com/office/officeart/2005/8/layout/arrow2"/>
    <dgm:cxn modelId="{F4DE6779-EC7F-420A-9135-0D57ED3F655B}" type="presParOf" srcId="{DAE6B9CD-14E9-495B-B1F5-403D623A5EDE}" destId="{45D1CD55-487C-4004-8253-4E4334DAEE77}" srcOrd="6" destOrd="0" presId="urn:microsoft.com/office/officeart/2005/8/layout/arrow2"/>
    <dgm:cxn modelId="{3BE0DA1D-4027-4C3A-AC97-C79FEAF57EF2}" type="presParOf" srcId="{DAE6B9CD-14E9-495B-B1F5-403D623A5EDE}" destId="{9DDE9C9E-8FAD-4FA4-937E-7A769C914246}" srcOrd="7" destOrd="0" presId="urn:microsoft.com/office/officeart/2005/8/layout/arrow2"/>
    <dgm:cxn modelId="{4A3F0CE1-9825-422D-B9D0-0A198DD68AC1}" type="presParOf" srcId="{DAE6B9CD-14E9-495B-B1F5-403D623A5EDE}" destId="{5FC3D2C9-9444-4889-A5F0-0136AB77DE5A}" srcOrd="8" destOrd="0" presId="urn:microsoft.com/office/officeart/2005/8/layout/arrow2"/>
    <dgm:cxn modelId="{5D48E0A0-5F0D-4E04-9E3B-7312DF88E534}" type="presParOf" srcId="{DAE6B9CD-14E9-495B-B1F5-403D623A5EDE}" destId="{9D1262E6-3D89-45B9-B357-719CC1BB61CA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E08067-1DB5-429E-A60D-753CF7ECD48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326BCD6-577A-4E68-8975-69C41D8D455B}">
      <dgm:prSet custT="1"/>
      <dgm:spPr/>
      <dgm:t>
        <a:bodyPr/>
        <a:lstStyle/>
        <a:p>
          <a:pPr rtl="0"/>
          <a:r>
            <a:rPr lang="en-US" sz="4800" b="1" dirty="0" smtClean="0"/>
            <a:t>CS</a:t>
          </a:r>
          <a:r>
            <a:rPr lang="en-US" sz="4400" b="1" dirty="0" smtClean="0"/>
            <a:t/>
          </a:r>
          <a:br>
            <a:rPr lang="en-US" sz="4400" b="1" dirty="0" smtClean="0"/>
          </a:br>
          <a:r>
            <a:rPr lang="en-US" sz="1800" dirty="0" smtClean="0"/>
            <a:t>Computer</a:t>
          </a:r>
          <a:br>
            <a:rPr lang="en-US" sz="1800" dirty="0" smtClean="0"/>
          </a:br>
          <a:r>
            <a:rPr lang="en-US" sz="1800" dirty="0" smtClean="0"/>
            <a:t>Science</a:t>
          </a:r>
          <a:endParaRPr lang="zh-CN" sz="1800" dirty="0"/>
        </a:p>
      </dgm:t>
    </dgm:pt>
    <dgm:pt modelId="{4CF44C34-381F-46D6-BF30-01ECDBDAB899}" type="parTrans" cxnId="{86B1F2D1-711C-477F-90CF-03A7C4FC8916}">
      <dgm:prSet/>
      <dgm:spPr/>
      <dgm:t>
        <a:bodyPr/>
        <a:lstStyle/>
        <a:p>
          <a:endParaRPr lang="zh-CN" altLang="en-US"/>
        </a:p>
      </dgm:t>
    </dgm:pt>
    <dgm:pt modelId="{79174C85-3521-4D13-9AA8-AFCBF5C52A8C}" type="sibTrans" cxnId="{86B1F2D1-711C-477F-90CF-03A7C4FC8916}">
      <dgm:prSet/>
      <dgm:spPr/>
      <dgm:t>
        <a:bodyPr/>
        <a:lstStyle/>
        <a:p>
          <a:endParaRPr lang="zh-CN" altLang="en-US"/>
        </a:p>
      </dgm:t>
    </dgm:pt>
    <dgm:pt modelId="{3DD3C8E6-B88C-4908-9883-9F8D2DA62824}">
      <dgm:prSet custT="1"/>
      <dgm:spPr/>
      <dgm:t>
        <a:bodyPr/>
        <a:lstStyle/>
        <a:p>
          <a:pPr rtl="0"/>
          <a:r>
            <a:rPr lang="en-US" sz="4800" b="1" dirty="0" smtClean="0"/>
            <a:t>CE</a:t>
          </a:r>
          <a:r>
            <a:rPr lang="en-US" sz="2500" dirty="0" smtClean="0"/>
            <a:t/>
          </a:r>
          <a:br>
            <a:rPr lang="en-US" sz="2500" dirty="0" smtClean="0"/>
          </a:br>
          <a:r>
            <a:rPr lang="en-US" sz="1800" dirty="0" smtClean="0"/>
            <a:t>Computer Engineering</a:t>
          </a:r>
          <a:endParaRPr lang="zh-CN" sz="1800" dirty="0"/>
        </a:p>
      </dgm:t>
    </dgm:pt>
    <dgm:pt modelId="{DCC7FB37-3FCB-4E33-8595-BC91446C3EA9}" type="parTrans" cxnId="{4B6C58D8-DDF3-4222-8689-BEEED27829CE}">
      <dgm:prSet/>
      <dgm:spPr/>
      <dgm:t>
        <a:bodyPr/>
        <a:lstStyle/>
        <a:p>
          <a:endParaRPr lang="zh-CN" altLang="en-US"/>
        </a:p>
      </dgm:t>
    </dgm:pt>
    <dgm:pt modelId="{FA072B93-2B51-4BDE-9A25-06A2C3327988}" type="sibTrans" cxnId="{4B6C58D8-DDF3-4222-8689-BEEED27829CE}">
      <dgm:prSet/>
      <dgm:spPr/>
      <dgm:t>
        <a:bodyPr/>
        <a:lstStyle/>
        <a:p>
          <a:endParaRPr lang="zh-CN" altLang="en-US"/>
        </a:p>
      </dgm:t>
    </dgm:pt>
    <dgm:pt modelId="{26CE57E6-4411-42C1-96A7-A070B356E114}">
      <dgm:prSet custT="1"/>
      <dgm:spPr/>
      <dgm:t>
        <a:bodyPr/>
        <a:lstStyle/>
        <a:p>
          <a:pPr rtl="0"/>
          <a:r>
            <a:rPr lang="en-US" sz="4800" b="1" dirty="0" smtClean="0"/>
            <a:t>IS</a:t>
          </a:r>
          <a:r>
            <a:rPr lang="en-US" sz="2500" dirty="0" smtClean="0"/>
            <a:t/>
          </a:r>
          <a:br>
            <a:rPr lang="en-US" sz="2500" dirty="0" smtClean="0"/>
          </a:br>
          <a:r>
            <a:rPr lang="en-US" sz="1800" dirty="0" smtClean="0"/>
            <a:t>Information</a:t>
          </a:r>
          <a:br>
            <a:rPr lang="en-US" sz="1800" dirty="0" smtClean="0"/>
          </a:br>
          <a:r>
            <a:rPr lang="en-US" sz="1800" dirty="0" smtClean="0"/>
            <a:t>Systems</a:t>
          </a:r>
          <a:endParaRPr lang="zh-CN" sz="1800" dirty="0"/>
        </a:p>
      </dgm:t>
    </dgm:pt>
    <dgm:pt modelId="{BC711FEB-5975-4B39-BE25-94FB85C86A17}" type="parTrans" cxnId="{DDC1D647-3525-443E-AE41-B6D827F9AB0F}">
      <dgm:prSet/>
      <dgm:spPr/>
      <dgm:t>
        <a:bodyPr/>
        <a:lstStyle/>
        <a:p>
          <a:endParaRPr lang="zh-CN" altLang="en-US"/>
        </a:p>
      </dgm:t>
    </dgm:pt>
    <dgm:pt modelId="{31717971-5160-4079-AAA1-A2F0CC959AE6}" type="sibTrans" cxnId="{DDC1D647-3525-443E-AE41-B6D827F9AB0F}">
      <dgm:prSet/>
      <dgm:spPr/>
      <dgm:t>
        <a:bodyPr/>
        <a:lstStyle/>
        <a:p>
          <a:endParaRPr lang="zh-CN" altLang="en-US"/>
        </a:p>
      </dgm:t>
    </dgm:pt>
    <dgm:pt modelId="{AB16912E-F5B3-459F-A60F-B590B337723A}">
      <dgm:prSet custT="1"/>
      <dgm:spPr/>
      <dgm:t>
        <a:bodyPr/>
        <a:lstStyle/>
        <a:p>
          <a:pPr rtl="0"/>
          <a:r>
            <a:rPr lang="en-US" sz="4800" b="1" dirty="0" smtClean="0"/>
            <a:t>IT</a:t>
          </a:r>
          <a:r>
            <a:rPr lang="en-US" sz="2800" dirty="0" smtClean="0"/>
            <a:t/>
          </a:r>
          <a:br>
            <a:rPr lang="en-US" sz="2800" dirty="0" smtClean="0"/>
          </a:br>
          <a:r>
            <a:rPr lang="en-US" sz="1800" dirty="0" smtClean="0"/>
            <a:t>Information Technology</a:t>
          </a:r>
          <a:endParaRPr lang="zh-CN" sz="1800" dirty="0"/>
        </a:p>
      </dgm:t>
    </dgm:pt>
    <dgm:pt modelId="{0642956C-B2AE-4756-ADBB-A38429C1AAEE}" type="parTrans" cxnId="{F7753830-4B97-4F2F-A505-6312F9AE1D77}">
      <dgm:prSet/>
      <dgm:spPr/>
      <dgm:t>
        <a:bodyPr/>
        <a:lstStyle/>
        <a:p>
          <a:endParaRPr lang="zh-CN" altLang="en-US"/>
        </a:p>
      </dgm:t>
    </dgm:pt>
    <dgm:pt modelId="{AD9E2152-2CFF-481C-9BE1-BE0AFCBF56FA}" type="sibTrans" cxnId="{F7753830-4B97-4F2F-A505-6312F9AE1D77}">
      <dgm:prSet/>
      <dgm:spPr/>
      <dgm:t>
        <a:bodyPr/>
        <a:lstStyle/>
        <a:p>
          <a:endParaRPr lang="zh-CN" altLang="en-US"/>
        </a:p>
      </dgm:t>
    </dgm:pt>
    <dgm:pt modelId="{57943B13-C8F1-4907-A49E-5D275E8E293A}">
      <dgm:prSet custT="1"/>
      <dgm:spPr/>
      <dgm:t>
        <a:bodyPr/>
        <a:lstStyle/>
        <a:p>
          <a:pPr rtl="0"/>
          <a:r>
            <a:rPr lang="en-US" sz="4800" b="1" smtClean="0"/>
            <a:t>SE</a:t>
          </a:r>
          <a:r>
            <a:rPr lang="en-US" sz="1800" smtClean="0"/>
            <a:t/>
          </a:r>
          <a:br>
            <a:rPr lang="en-US" sz="1800" smtClean="0"/>
          </a:br>
          <a:r>
            <a:rPr lang="en-US" sz="1800" smtClean="0"/>
            <a:t>Software Engineering</a:t>
          </a:r>
          <a:endParaRPr lang="zh-CN" sz="1800" dirty="0"/>
        </a:p>
      </dgm:t>
    </dgm:pt>
    <dgm:pt modelId="{71860A2B-79F6-48E2-AC74-FA694DAE4E2B}" type="parTrans" cxnId="{1ECB79E0-7A90-4009-B61E-CCBA4A5EFD9A}">
      <dgm:prSet/>
      <dgm:spPr/>
      <dgm:t>
        <a:bodyPr/>
        <a:lstStyle/>
        <a:p>
          <a:endParaRPr lang="zh-CN" altLang="en-US"/>
        </a:p>
      </dgm:t>
    </dgm:pt>
    <dgm:pt modelId="{2ED3755B-E474-4E43-8A7A-9E87996F5719}" type="sibTrans" cxnId="{1ECB79E0-7A90-4009-B61E-CCBA4A5EFD9A}">
      <dgm:prSet/>
      <dgm:spPr/>
      <dgm:t>
        <a:bodyPr/>
        <a:lstStyle/>
        <a:p>
          <a:endParaRPr lang="zh-CN" altLang="en-US"/>
        </a:p>
      </dgm:t>
    </dgm:pt>
    <dgm:pt modelId="{90192C15-4EE9-434B-B965-1EF22D5AEB73}" type="pres">
      <dgm:prSet presAssocID="{BFE08067-1DB5-429E-A60D-753CF7ECD4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DF0C178-D00F-4680-BA90-CC164FBD1F73}" type="pres">
      <dgm:prSet presAssocID="{A326BCD6-577A-4E68-8975-69C41D8D45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76DCDE-1D7E-4632-B66B-6BC7A6FAB704}" type="pres">
      <dgm:prSet presAssocID="{79174C85-3521-4D13-9AA8-AFCBF5C52A8C}" presName="sibTrans" presStyleCnt="0"/>
      <dgm:spPr/>
      <dgm:t>
        <a:bodyPr/>
        <a:lstStyle/>
        <a:p>
          <a:endParaRPr lang="zh-CN" altLang="en-US"/>
        </a:p>
      </dgm:t>
    </dgm:pt>
    <dgm:pt modelId="{9EA205E3-5676-4155-AEFE-2603F49962A8}" type="pres">
      <dgm:prSet presAssocID="{3DD3C8E6-B88C-4908-9883-9F8D2DA6282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071A6-FF0F-41EB-82C2-B71A35593932}" type="pres">
      <dgm:prSet presAssocID="{FA072B93-2B51-4BDE-9A25-06A2C3327988}" presName="sibTrans" presStyleCnt="0"/>
      <dgm:spPr/>
      <dgm:t>
        <a:bodyPr/>
        <a:lstStyle/>
        <a:p>
          <a:endParaRPr lang="zh-CN" altLang="en-US"/>
        </a:p>
      </dgm:t>
    </dgm:pt>
    <dgm:pt modelId="{7FDA0A7D-F37F-46C4-83DC-58A1F415C5D5}" type="pres">
      <dgm:prSet presAssocID="{26CE57E6-4411-42C1-96A7-A070B356E11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54E562-ED39-4F81-B40C-BB8716FBE31B}" type="pres">
      <dgm:prSet presAssocID="{31717971-5160-4079-AAA1-A2F0CC959AE6}" presName="sibTrans" presStyleCnt="0"/>
      <dgm:spPr/>
      <dgm:t>
        <a:bodyPr/>
        <a:lstStyle/>
        <a:p>
          <a:endParaRPr lang="zh-CN" altLang="en-US"/>
        </a:p>
      </dgm:t>
    </dgm:pt>
    <dgm:pt modelId="{9F0BA5CB-E05F-4350-931E-336E064816DC}" type="pres">
      <dgm:prSet presAssocID="{AB16912E-F5B3-459F-A60F-B590B337723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79A79C-7212-44BB-9EF6-22E413A7D3D3}" type="pres">
      <dgm:prSet presAssocID="{AD9E2152-2CFF-481C-9BE1-BE0AFCBF56FA}" presName="sibTrans" presStyleCnt="0"/>
      <dgm:spPr/>
      <dgm:t>
        <a:bodyPr/>
        <a:lstStyle/>
        <a:p>
          <a:endParaRPr lang="zh-CN" altLang="en-US"/>
        </a:p>
      </dgm:t>
    </dgm:pt>
    <dgm:pt modelId="{6BE6BA16-8D62-4F9D-A3E2-D519CC898877}" type="pres">
      <dgm:prSet presAssocID="{57943B13-C8F1-4907-A49E-5D275E8E293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6C58D8-DDF3-4222-8689-BEEED27829CE}" srcId="{BFE08067-1DB5-429E-A60D-753CF7ECD487}" destId="{3DD3C8E6-B88C-4908-9883-9F8D2DA62824}" srcOrd="1" destOrd="0" parTransId="{DCC7FB37-3FCB-4E33-8595-BC91446C3EA9}" sibTransId="{FA072B93-2B51-4BDE-9A25-06A2C3327988}"/>
    <dgm:cxn modelId="{74EE00AD-2733-4CA9-9FD7-098AC31B8CD7}" type="presOf" srcId="{AB16912E-F5B3-459F-A60F-B590B337723A}" destId="{9F0BA5CB-E05F-4350-931E-336E064816DC}" srcOrd="0" destOrd="0" presId="urn:microsoft.com/office/officeart/2005/8/layout/default"/>
    <dgm:cxn modelId="{F7753830-4B97-4F2F-A505-6312F9AE1D77}" srcId="{BFE08067-1DB5-429E-A60D-753CF7ECD487}" destId="{AB16912E-F5B3-459F-A60F-B590B337723A}" srcOrd="3" destOrd="0" parTransId="{0642956C-B2AE-4756-ADBB-A38429C1AAEE}" sibTransId="{AD9E2152-2CFF-481C-9BE1-BE0AFCBF56FA}"/>
    <dgm:cxn modelId="{31EAD0BF-9BE7-4E5E-89A5-02B8246800A6}" type="presOf" srcId="{26CE57E6-4411-42C1-96A7-A070B356E114}" destId="{7FDA0A7D-F37F-46C4-83DC-58A1F415C5D5}" srcOrd="0" destOrd="0" presId="urn:microsoft.com/office/officeart/2005/8/layout/default"/>
    <dgm:cxn modelId="{DDC1D647-3525-443E-AE41-B6D827F9AB0F}" srcId="{BFE08067-1DB5-429E-A60D-753CF7ECD487}" destId="{26CE57E6-4411-42C1-96A7-A070B356E114}" srcOrd="2" destOrd="0" parTransId="{BC711FEB-5975-4B39-BE25-94FB85C86A17}" sibTransId="{31717971-5160-4079-AAA1-A2F0CC959AE6}"/>
    <dgm:cxn modelId="{70D37ECA-0A9D-4E93-93CE-D3737C42D4F4}" type="presOf" srcId="{57943B13-C8F1-4907-A49E-5D275E8E293A}" destId="{6BE6BA16-8D62-4F9D-A3E2-D519CC898877}" srcOrd="0" destOrd="0" presId="urn:microsoft.com/office/officeart/2005/8/layout/default"/>
    <dgm:cxn modelId="{6A930751-BB43-4FC0-B30B-DEFB93854D19}" type="presOf" srcId="{3DD3C8E6-B88C-4908-9883-9F8D2DA62824}" destId="{9EA205E3-5676-4155-AEFE-2603F49962A8}" srcOrd="0" destOrd="0" presId="urn:microsoft.com/office/officeart/2005/8/layout/default"/>
    <dgm:cxn modelId="{86B1F2D1-711C-477F-90CF-03A7C4FC8916}" srcId="{BFE08067-1DB5-429E-A60D-753CF7ECD487}" destId="{A326BCD6-577A-4E68-8975-69C41D8D455B}" srcOrd="0" destOrd="0" parTransId="{4CF44C34-381F-46D6-BF30-01ECDBDAB899}" sibTransId="{79174C85-3521-4D13-9AA8-AFCBF5C52A8C}"/>
    <dgm:cxn modelId="{1ECB79E0-7A90-4009-B61E-CCBA4A5EFD9A}" srcId="{BFE08067-1DB5-429E-A60D-753CF7ECD487}" destId="{57943B13-C8F1-4907-A49E-5D275E8E293A}" srcOrd="4" destOrd="0" parTransId="{71860A2B-79F6-48E2-AC74-FA694DAE4E2B}" sibTransId="{2ED3755B-E474-4E43-8A7A-9E87996F5719}"/>
    <dgm:cxn modelId="{25B42C2F-9982-464D-8233-9C01FCE1BE2D}" type="presOf" srcId="{BFE08067-1DB5-429E-A60D-753CF7ECD487}" destId="{90192C15-4EE9-434B-B965-1EF22D5AEB73}" srcOrd="0" destOrd="0" presId="urn:microsoft.com/office/officeart/2005/8/layout/default"/>
    <dgm:cxn modelId="{7AA5BBE1-B92F-4AA9-90AA-A0E6B4BA7FE2}" type="presOf" srcId="{A326BCD6-577A-4E68-8975-69C41D8D455B}" destId="{3DF0C178-D00F-4680-BA90-CC164FBD1F73}" srcOrd="0" destOrd="0" presId="urn:microsoft.com/office/officeart/2005/8/layout/default"/>
    <dgm:cxn modelId="{C62C6C73-FD01-4A07-9EAA-19D78DA63569}" type="presParOf" srcId="{90192C15-4EE9-434B-B965-1EF22D5AEB73}" destId="{3DF0C178-D00F-4680-BA90-CC164FBD1F73}" srcOrd="0" destOrd="0" presId="urn:microsoft.com/office/officeart/2005/8/layout/default"/>
    <dgm:cxn modelId="{9A190F24-3737-4535-B1A8-1FF1551B0DC4}" type="presParOf" srcId="{90192C15-4EE9-434B-B965-1EF22D5AEB73}" destId="{2476DCDE-1D7E-4632-B66B-6BC7A6FAB704}" srcOrd="1" destOrd="0" presId="urn:microsoft.com/office/officeart/2005/8/layout/default"/>
    <dgm:cxn modelId="{6183C21B-8534-4975-B14D-9B06DA19EF25}" type="presParOf" srcId="{90192C15-4EE9-434B-B965-1EF22D5AEB73}" destId="{9EA205E3-5676-4155-AEFE-2603F49962A8}" srcOrd="2" destOrd="0" presId="urn:microsoft.com/office/officeart/2005/8/layout/default"/>
    <dgm:cxn modelId="{2F48D05C-FB6C-4FAC-923A-7ED01BB1D117}" type="presParOf" srcId="{90192C15-4EE9-434B-B965-1EF22D5AEB73}" destId="{12A071A6-FF0F-41EB-82C2-B71A35593932}" srcOrd="3" destOrd="0" presId="urn:microsoft.com/office/officeart/2005/8/layout/default"/>
    <dgm:cxn modelId="{C7CB9AC5-C738-417D-8159-2C9E11860872}" type="presParOf" srcId="{90192C15-4EE9-434B-B965-1EF22D5AEB73}" destId="{7FDA0A7D-F37F-46C4-83DC-58A1F415C5D5}" srcOrd="4" destOrd="0" presId="urn:microsoft.com/office/officeart/2005/8/layout/default"/>
    <dgm:cxn modelId="{EDE7336A-075F-4EC9-B61D-0A7F6E981A95}" type="presParOf" srcId="{90192C15-4EE9-434B-B965-1EF22D5AEB73}" destId="{7C54E562-ED39-4F81-B40C-BB8716FBE31B}" srcOrd="5" destOrd="0" presId="urn:microsoft.com/office/officeart/2005/8/layout/default"/>
    <dgm:cxn modelId="{5279A061-2A26-4838-9859-EBC3E32BAA4B}" type="presParOf" srcId="{90192C15-4EE9-434B-B965-1EF22D5AEB73}" destId="{9F0BA5CB-E05F-4350-931E-336E064816DC}" srcOrd="6" destOrd="0" presId="urn:microsoft.com/office/officeart/2005/8/layout/default"/>
    <dgm:cxn modelId="{C5A4E9F7-5169-4622-BFF1-9B146400E681}" type="presParOf" srcId="{90192C15-4EE9-434B-B965-1EF22D5AEB73}" destId="{3B79A79C-7212-44BB-9EF6-22E413A7D3D3}" srcOrd="7" destOrd="0" presId="urn:microsoft.com/office/officeart/2005/8/layout/default"/>
    <dgm:cxn modelId="{63AC75DF-2BD9-4044-B44A-54A2FDCA50CE}" type="presParOf" srcId="{90192C15-4EE9-434B-B965-1EF22D5AEB73}" destId="{6BE6BA16-8D62-4F9D-A3E2-D519CC89887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643A5-E1D4-4A95-AB65-4D91C8EEFFFD}">
      <dsp:nvSpPr>
        <dsp:cNvPr id="0" name=""/>
        <dsp:cNvSpPr/>
      </dsp:nvSpPr>
      <dsp:spPr>
        <a:xfrm>
          <a:off x="0" y="0"/>
          <a:ext cx="8280901" cy="293734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04F71-65A6-41E4-891B-7634E38DA175}">
      <dsp:nvSpPr>
        <dsp:cNvPr id="0" name=""/>
        <dsp:cNvSpPr/>
      </dsp:nvSpPr>
      <dsp:spPr>
        <a:xfrm>
          <a:off x="936104" y="2154742"/>
          <a:ext cx="122193" cy="122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202C6-7E2C-4317-A901-85DD42A934E8}">
      <dsp:nvSpPr>
        <dsp:cNvPr id="0" name=""/>
        <dsp:cNvSpPr/>
      </dsp:nvSpPr>
      <dsp:spPr>
        <a:xfrm>
          <a:off x="360036" y="2438998"/>
          <a:ext cx="2304249" cy="435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48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smtClean="0"/>
            <a:t>晶体管计算机</a:t>
          </a:r>
          <a:endParaRPr lang="zh-CN" altLang="en-US" sz="2700" kern="1200"/>
        </a:p>
      </dsp:txBody>
      <dsp:txXfrm>
        <a:off x="360036" y="2438998"/>
        <a:ext cx="2304249" cy="435820"/>
      </dsp:txXfrm>
    </dsp:sp>
    <dsp:sp modelId="{A6B685CD-40FA-45CB-8692-CAF1BCB125D1}">
      <dsp:nvSpPr>
        <dsp:cNvPr id="0" name=""/>
        <dsp:cNvSpPr/>
      </dsp:nvSpPr>
      <dsp:spPr>
        <a:xfrm>
          <a:off x="3307504" y="1213774"/>
          <a:ext cx="220887" cy="2208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06B9B-3EE3-45B2-97E3-69F9FE804EBD}">
      <dsp:nvSpPr>
        <dsp:cNvPr id="0" name=""/>
        <dsp:cNvSpPr/>
      </dsp:nvSpPr>
      <dsp:spPr>
        <a:xfrm>
          <a:off x="2880321" y="1506680"/>
          <a:ext cx="2088231" cy="48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44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smtClean="0"/>
            <a:t>个人计算机</a:t>
          </a:r>
          <a:endParaRPr lang="zh-CN" altLang="en-US" sz="2700" kern="1200"/>
        </a:p>
      </dsp:txBody>
      <dsp:txXfrm>
        <a:off x="2880321" y="1506680"/>
        <a:ext cx="2088231" cy="481579"/>
      </dsp:txXfrm>
    </dsp:sp>
    <dsp:sp modelId="{F8E6D984-CAC5-4F3E-8185-6F80FE1EC238}">
      <dsp:nvSpPr>
        <dsp:cNvPr id="0" name=""/>
        <dsp:cNvSpPr/>
      </dsp:nvSpPr>
      <dsp:spPr>
        <a:xfrm>
          <a:off x="6552728" y="642572"/>
          <a:ext cx="305483" cy="3054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50A63-97D8-4005-8CDD-80B0E080390D}">
      <dsp:nvSpPr>
        <dsp:cNvPr id="0" name=""/>
        <dsp:cNvSpPr/>
      </dsp:nvSpPr>
      <dsp:spPr>
        <a:xfrm>
          <a:off x="6138744" y="1255776"/>
          <a:ext cx="1713643" cy="1027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69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网络世界</a:t>
          </a:r>
          <a:endParaRPr lang="en-US" altLang="zh-CN" sz="2700" kern="1200" dirty="0" smtClean="0"/>
        </a:p>
      </dsp:txBody>
      <dsp:txXfrm>
        <a:off x="6138744" y="1255776"/>
        <a:ext cx="1713643" cy="1027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55E3E-CB3A-4243-826C-F30487346723}">
      <dsp:nvSpPr>
        <dsp:cNvPr id="0" name=""/>
        <dsp:cNvSpPr/>
      </dsp:nvSpPr>
      <dsp:spPr>
        <a:xfrm rot="21300000">
          <a:off x="15738" y="1127183"/>
          <a:ext cx="6064522" cy="625952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8BF83-F1D6-4989-921A-F0BD2CBF1D63}">
      <dsp:nvSpPr>
        <dsp:cNvPr id="0" name=""/>
        <dsp:cNvSpPr/>
      </dsp:nvSpPr>
      <dsp:spPr>
        <a:xfrm>
          <a:off x="731520" y="144016"/>
          <a:ext cx="1828800" cy="1152128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BBBBC-0F00-4000-B241-A7CB3AE39C69}">
      <dsp:nvSpPr>
        <dsp:cNvPr id="0" name=""/>
        <dsp:cNvSpPr/>
      </dsp:nvSpPr>
      <dsp:spPr>
        <a:xfrm>
          <a:off x="3230880" y="0"/>
          <a:ext cx="1950720" cy="120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300" kern="1200" dirty="0" smtClean="0"/>
            <a:t>CE</a:t>
          </a:r>
          <a:endParaRPr lang="zh-CN" altLang="en-US" sz="4300" kern="1200" dirty="0"/>
        </a:p>
      </dsp:txBody>
      <dsp:txXfrm>
        <a:off x="3230880" y="0"/>
        <a:ext cx="1950720" cy="1209734"/>
      </dsp:txXfrm>
    </dsp:sp>
    <dsp:sp modelId="{93135E8B-B4BF-4A45-B788-269C8C7A24B1}">
      <dsp:nvSpPr>
        <dsp:cNvPr id="0" name=""/>
        <dsp:cNvSpPr/>
      </dsp:nvSpPr>
      <dsp:spPr>
        <a:xfrm>
          <a:off x="3535680" y="1584176"/>
          <a:ext cx="1828800" cy="1152128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A6599-138D-43A9-82D3-B3C47375D791}">
      <dsp:nvSpPr>
        <dsp:cNvPr id="0" name=""/>
        <dsp:cNvSpPr/>
      </dsp:nvSpPr>
      <dsp:spPr>
        <a:xfrm>
          <a:off x="914400" y="1670585"/>
          <a:ext cx="1950720" cy="120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300" kern="1200" dirty="0" smtClean="0"/>
            <a:t>CS</a:t>
          </a:r>
          <a:endParaRPr lang="zh-CN" altLang="en-US" sz="4300" kern="1200" dirty="0"/>
        </a:p>
      </dsp:txBody>
      <dsp:txXfrm>
        <a:off x="914400" y="1670585"/>
        <a:ext cx="1950720" cy="1209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9CE9F-7A4E-4936-9B31-98B43BAEA2E7}">
      <dsp:nvSpPr>
        <dsp:cNvPr id="0" name=""/>
        <dsp:cNvSpPr/>
      </dsp:nvSpPr>
      <dsp:spPr>
        <a:xfrm>
          <a:off x="0" y="42862"/>
          <a:ext cx="8153400" cy="509587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0E74A-647F-40A5-9575-EBD1186B05DF}">
      <dsp:nvSpPr>
        <dsp:cNvPr id="0" name=""/>
        <dsp:cNvSpPr/>
      </dsp:nvSpPr>
      <dsp:spPr>
        <a:xfrm>
          <a:off x="803109" y="3832155"/>
          <a:ext cx="187528" cy="1875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E98CC-BE3B-4239-9A53-4131613CFB0F}">
      <dsp:nvSpPr>
        <dsp:cNvPr id="0" name=""/>
        <dsp:cNvSpPr/>
      </dsp:nvSpPr>
      <dsp:spPr>
        <a:xfrm>
          <a:off x="896873" y="3925919"/>
          <a:ext cx="1068095" cy="1212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7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电子管</a:t>
          </a:r>
          <a:endParaRPr lang="zh-CN" altLang="en-US" sz="3600" kern="1200" dirty="0">
            <a:latin typeface="方正姚体" pitchFamily="2" charset="-122"/>
            <a:ea typeface="方正姚体" pitchFamily="2" charset="-122"/>
          </a:endParaRPr>
        </a:p>
      </dsp:txBody>
      <dsp:txXfrm>
        <a:off x="896873" y="3925919"/>
        <a:ext cx="1068095" cy="1212818"/>
      </dsp:txXfrm>
    </dsp:sp>
    <dsp:sp modelId="{BF9FBE9F-9AAE-4F84-8BDA-8B276888BEF8}">
      <dsp:nvSpPr>
        <dsp:cNvPr id="0" name=""/>
        <dsp:cNvSpPr/>
      </dsp:nvSpPr>
      <dsp:spPr>
        <a:xfrm>
          <a:off x="1818208" y="2856804"/>
          <a:ext cx="293522" cy="2935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CFBCD-6C17-4260-8AA8-891C05AEBE69}">
      <dsp:nvSpPr>
        <dsp:cNvPr id="0" name=""/>
        <dsp:cNvSpPr/>
      </dsp:nvSpPr>
      <dsp:spPr>
        <a:xfrm>
          <a:off x="1964969" y="3003565"/>
          <a:ext cx="1353464" cy="213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31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晶体管</a:t>
          </a:r>
          <a:endParaRPr lang="zh-CN" altLang="en-US" sz="3600" kern="1200" dirty="0">
            <a:latin typeface="方正姚体" pitchFamily="2" charset="-122"/>
            <a:ea typeface="方正姚体" pitchFamily="2" charset="-122"/>
          </a:endParaRPr>
        </a:p>
      </dsp:txBody>
      <dsp:txXfrm>
        <a:off x="1964969" y="3003565"/>
        <a:ext cx="1353464" cy="2135171"/>
      </dsp:txXfrm>
    </dsp:sp>
    <dsp:sp modelId="{F28C7EAA-C30B-4258-8C40-6D7D5F40A149}">
      <dsp:nvSpPr>
        <dsp:cNvPr id="0" name=""/>
        <dsp:cNvSpPr/>
      </dsp:nvSpPr>
      <dsp:spPr>
        <a:xfrm>
          <a:off x="3122752" y="2079174"/>
          <a:ext cx="391363" cy="391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7C919-5803-4A81-A9A1-B657AE6FAFE0}">
      <dsp:nvSpPr>
        <dsp:cNvPr id="0" name=""/>
        <dsp:cNvSpPr/>
      </dsp:nvSpPr>
      <dsp:spPr>
        <a:xfrm>
          <a:off x="3318433" y="2274855"/>
          <a:ext cx="1573606" cy="2863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375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分离元器件</a:t>
          </a:r>
          <a:endParaRPr lang="zh-CN" altLang="en-US" sz="3600" kern="1200" dirty="0">
            <a:latin typeface="方正姚体" pitchFamily="2" charset="-122"/>
            <a:ea typeface="方正姚体" pitchFamily="2" charset="-122"/>
          </a:endParaRPr>
        </a:p>
      </dsp:txBody>
      <dsp:txXfrm>
        <a:off x="3318433" y="2274855"/>
        <a:ext cx="1573606" cy="2863881"/>
      </dsp:txXfrm>
    </dsp:sp>
    <dsp:sp modelId="{45D1CD55-487C-4004-8253-4E4334DAEE77}">
      <dsp:nvSpPr>
        <dsp:cNvPr id="0" name=""/>
        <dsp:cNvSpPr/>
      </dsp:nvSpPr>
      <dsp:spPr>
        <a:xfrm>
          <a:off x="4639284" y="1471745"/>
          <a:ext cx="505510" cy="5055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E9C9E-8FAD-4FA4-937E-7A769C914246}">
      <dsp:nvSpPr>
        <dsp:cNvPr id="0" name=""/>
        <dsp:cNvSpPr/>
      </dsp:nvSpPr>
      <dsp:spPr>
        <a:xfrm>
          <a:off x="4892039" y="1724501"/>
          <a:ext cx="1630680" cy="3414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860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单片机</a:t>
          </a:r>
          <a:r>
            <a:rPr lang="en-US" altLang="zh-CN" sz="3600" kern="1200" dirty="0" smtClean="0">
              <a:latin typeface="方正姚体" pitchFamily="2" charset="-122"/>
              <a:ea typeface="方正姚体" pitchFamily="2" charset="-122"/>
            </a:rPr>
            <a:t>/</a:t>
          </a: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微处理器</a:t>
          </a:r>
          <a:endParaRPr lang="zh-CN" altLang="en-US" sz="3600" kern="1200" dirty="0">
            <a:latin typeface="方正姚体" pitchFamily="2" charset="-122"/>
            <a:ea typeface="方正姚体" pitchFamily="2" charset="-122"/>
          </a:endParaRPr>
        </a:p>
      </dsp:txBody>
      <dsp:txXfrm>
        <a:off x="4892039" y="1724501"/>
        <a:ext cx="1630680" cy="3414236"/>
      </dsp:txXfrm>
    </dsp:sp>
    <dsp:sp modelId="{5FC3D2C9-9444-4889-A5F0-0136AB77DE5A}">
      <dsp:nvSpPr>
        <dsp:cNvPr id="0" name=""/>
        <dsp:cNvSpPr/>
      </dsp:nvSpPr>
      <dsp:spPr>
        <a:xfrm>
          <a:off x="6200660" y="1066114"/>
          <a:ext cx="644118" cy="64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262E6-3D89-45B9-B357-719CC1BB61CA}">
      <dsp:nvSpPr>
        <dsp:cNvPr id="0" name=""/>
        <dsp:cNvSpPr/>
      </dsp:nvSpPr>
      <dsp:spPr>
        <a:xfrm>
          <a:off x="6522720" y="1388173"/>
          <a:ext cx="1630680" cy="3750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05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用</a:t>
          </a:r>
          <a:r>
            <a:rPr lang="en-US" altLang="zh-CN" sz="3600" kern="1200" dirty="0" smtClean="0">
              <a:latin typeface="方正姚体" pitchFamily="2" charset="-122"/>
              <a:ea typeface="方正姚体" pitchFamily="2" charset="-122"/>
            </a:rPr>
            <a:t>FPGA</a:t>
          </a:r>
          <a:r>
            <a:rPr lang="zh-CN" altLang="en-US" sz="3600" kern="1200" dirty="0" smtClean="0">
              <a:latin typeface="方正姚体" pitchFamily="2" charset="-122"/>
              <a:ea typeface="方正姚体" pitchFamily="2" charset="-122"/>
            </a:rPr>
            <a:t>自行设计</a:t>
          </a:r>
          <a:endParaRPr lang="zh-CN" altLang="en-US" sz="3600" kern="1200" dirty="0">
            <a:latin typeface="方正姚体" pitchFamily="2" charset="-122"/>
            <a:ea typeface="方正姚体" pitchFamily="2" charset="-122"/>
          </a:endParaRPr>
        </a:p>
      </dsp:txBody>
      <dsp:txXfrm>
        <a:off x="6522720" y="1388173"/>
        <a:ext cx="1630680" cy="3750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0C178-D00F-4680-BA90-CC164FBD1F73}">
      <dsp:nvSpPr>
        <dsp:cNvPr id="0" name=""/>
        <dsp:cNvSpPr/>
      </dsp:nvSpPr>
      <dsp:spPr>
        <a:xfrm>
          <a:off x="0" y="308290"/>
          <a:ext cx="2180089" cy="13080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/>
            <a:t>CS</a:t>
          </a:r>
          <a:r>
            <a:rPr lang="en-US" sz="4400" b="1" kern="1200" dirty="0" smtClean="0"/>
            <a:t/>
          </a:r>
          <a:br>
            <a:rPr lang="en-US" sz="4400" b="1" kern="1200" dirty="0" smtClean="0"/>
          </a:br>
          <a:r>
            <a:rPr lang="en-US" sz="1800" kern="1200" dirty="0" smtClean="0"/>
            <a:t>Computer</a:t>
          </a:r>
          <a:br>
            <a:rPr lang="en-US" sz="1800" kern="1200" dirty="0" smtClean="0"/>
          </a:br>
          <a:r>
            <a:rPr lang="en-US" sz="1800" kern="1200" dirty="0" smtClean="0"/>
            <a:t>Science</a:t>
          </a:r>
          <a:endParaRPr lang="zh-CN" sz="1800" kern="1200" dirty="0"/>
        </a:p>
      </dsp:txBody>
      <dsp:txXfrm>
        <a:off x="0" y="308290"/>
        <a:ext cx="2180089" cy="1308053"/>
      </dsp:txXfrm>
    </dsp:sp>
    <dsp:sp modelId="{9EA205E3-5676-4155-AEFE-2603F49962A8}">
      <dsp:nvSpPr>
        <dsp:cNvPr id="0" name=""/>
        <dsp:cNvSpPr/>
      </dsp:nvSpPr>
      <dsp:spPr>
        <a:xfrm>
          <a:off x="2398097" y="308290"/>
          <a:ext cx="2180089" cy="13080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/>
            <a:t>CE</a:t>
          </a:r>
          <a:r>
            <a:rPr lang="en-US" sz="2500" kern="1200" dirty="0" smtClean="0"/>
            <a:t/>
          </a:r>
          <a:br>
            <a:rPr lang="en-US" sz="2500" kern="1200" dirty="0" smtClean="0"/>
          </a:br>
          <a:r>
            <a:rPr lang="en-US" sz="1800" kern="1200" dirty="0" smtClean="0"/>
            <a:t>Computer Engineering</a:t>
          </a:r>
          <a:endParaRPr lang="zh-CN" sz="1800" kern="1200" dirty="0"/>
        </a:p>
      </dsp:txBody>
      <dsp:txXfrm>
        <a:off x="2398097" y="308290"/>
        <a:ext cx="2180089" cy="1308053"/>
      </dsp:txXfrm>
    </dsp:sp>
    <dsp:sp modelId="{7FDA0A7D-F37F-46C4-83DC-58A1F415C5D5}">
      <dsp:nvSpPr>
        <dsp:cNvPr id="0" name=""/>
        <dsp:cNvSpPr/>
      </dsp:nvSpPr>
      <dsp:spPr>
        <a:xfrm>
          <a:off x="4796195" y="308290"/>
          <a:ext cx="2180089" cy="13080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/>
            <a:t>IS</a:t>
          </a:r>
          <a:r>
            <a:rPr lang="en-US" sz="2500" kern="1200" dirty="0" smtClean="0"/>
            <a:t/>
          </a:r>
          <a:br>
            <a:rPr lang="en-US" sz="2500" kern="1200" dirty="0" smtClean="0"/>
          </a:br>
          <a:r>
            <a:rPr lang="en-US" sz="1800" kern="1200" dirty="0" smtClean="0"/>
            <a:t>Information</a:t>
          </a:r>
          <a:br>
            <a:rPr lang="en-US" sz="1800" kern="1200" dirty="0" smtClean="0"/>
          </a:br>
          <a:r>
            <a:rPr lang="en-US" sz="1800" kern="1200" dirty="0" smtClean="0"/>
            <a:t>Systems</a:t>
          </a:r>
          <a:endParaRPr lang="zh-CN" sz="1800" kern="1200" dirty="0"/>
        </a:p>
      </dsp:txBody>
      <dsp:txXfrm>
        <a:off x="4796195" y="308290"/>
        <a:ext cx="2180089" cy="1308053"/>
      </dsp:txXfrm>
    </dsp:sp>
    <dsp:sp modelId="{9F0BA5CB-E05F-4350-931E-336E064816DC}">
      <dsp:nvSpPr>
        <dsp:cNvPr id="0" name=""/>
        <dsp:cNvSpPr/>
      </dsp:nvSpPr>
      <dsp:spPr>
        <a:xfrm>
          <a:off x="1199048" y="1834352"/>
          <a:ext cx="2180089" cy="13080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/>
            <a:t>IT</a:t>
          </a:r>
          <a:r>
            <a:rPr lang="en-US" sz="2800" kern="1200" dirty="0" smtClean="0"/>
            <a:t/>
          </a:r>
          <a:br>
            <a:rPr lang="en-US" sz="2800" kern="1200" dirty="0" smtClean="0"/>
          </a:br>
          <a:r>
            <a:rPr lang="en-US" sz="1800" kern="1200" dirty="0" smtClean="0"/>
            <a:t>Information Technology</a:t>
          </a:r>
          <a:endParaRPr lang="zh-CN" sz="1800" kern="1200" dirty="0"/>
        </a:p>
      </dsp:txBody>
      <dsp:txXfrm>
        <a:off x="1199048" y="1834352"/>
        <a:ext cx="2180089" cy="1308053"/>
      </dsp:txXfrm>
    </dsp:sp>
    <dsp:sp modelId="{6BE6BA16-8D62-4F9D-A3E2-D519CC898877}">
      <dsp:nvSpPr>
        <dsp:cNvPr id="0" name=""/>
        <dsp:cNvSpPr/>
      </dsp:nvSpPr>
      <dsp:spPr>
        <a:xfrm>
          <a:off x="3597146" y="1834352"/>
          <a:ext cx="2180089" cy="130805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smtClean="0"/>
            <a:t>SE</a:t>
          </a:r>
          <a:r>
            <a:rPr lang="en-US" sz="1800" kern="1200" smtClean="0"/>
            <a:t/>
          </a:r>
          <a:br>
            <a:rPr lang="en-US" sz="1800" kern="1200" smtClean="0"/>
          </a:br>
          <a:r>
            <a:rPr lang="en-US" sz="1800" kern="1200" smtClean="0"/>
            <a:t>Software Engineering</a:t>
          </a:r>
          <a:endParaRPr lang="zh-CN" sz="1800" kern="1200" dirty="0"/>
        </a:p>
      </dsp:txBody>
      <dsp:txXfrm>
        <a:off x="3597146" y="1834352"/>
        <a:ext cx="2180089" cy="1308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6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6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E3F28C-D99B-46F9-A990-A4AE384149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067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3F28C-D99B-46F9-A990-A4AE384149EF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0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3F28C-D99B-46F9-A990-A4AE384149EF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26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3F28C-D99B-46F9-A990-A4AE384149EF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94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3F28C-D99B-46F9-A990-A4AE384149EF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21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B061D8E-4950-4DB0-BB32-CFD201569AB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5406-83BD-4F38-8270-45AA7492CB7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FE9F-3B20-4F64-A115-0D0B55C09A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857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12776"/>
            <a:ext cx="7772400" cy="4607024"/>
          </a:xfrm>
        </p:spPr>
        <p:txBody>
          <a:bodyPr vert="horz"/>
          <a:lstStyle>
            <a:lvl1pPr>
              <a:defRPr>
                <a:latin typeface="华文新魏" pitchFamily="2" charset="-122"/>
                <a:ea typeface="华文新魏" pitchFamily="2" charset="-122"/>
              </a:defRPr>
            </a:lvl1pPr>
            <a:lvl2pPr marL="612000" indent="-360000">
              <a:buFont typeface="Wingdings" panose="05000000000000000000" pitchFamily="2" charset="2"/>
              <a:buChar char="Ø"/>
              <a:defRPr>
                <a:latin typeface="华文新魏" pitchFamily="2" charset="-122"/>
                <a:ea typeface="华文新魏" pitchFamily="2" charset="-122"/>
              </a:defRPr>
            </a:lvl2pPr>
            <a:lvl3pPr marL="864000" indent="-360000">
              <a:buFont typeface="Wingdings" panose="05000000000000000000" pitchFamily="2" charset="2"/>
              <a:buChar char="ü"/>
              <a:defRPr>
                <a:latin typeface="华文新魏" pitchFamily="2" charset="-122"/>
                <a:ea typeface="华文新魏" pitchFamily="2" charset="-122"/>
              </a:defRPr>
            </a:lvl3pPr>
            <a:lvl4pPr>
              <a:defRPr>
                <a:latin typeface="华文新魏" pitchFamily="2" charset="-122"/>
                <a:ea typeface="华文新魏" pitchFamily="2" charset="-122"/>
              </a:defRPr>
            </a:lvl4pPr>
            <a:lvl5pPr>
              <a:defRPr>
                <a:latin typeface="华文新魏" pitchFamily="2" charset="-122"/>
                <a:ea typeface="华文新魏" pitchFamily="2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77D972-BCDF-49E7-A1C2-34E4FF33E8D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10D2-EDE5-4260-B925-920BF770ACA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B1574-C682-445A-BFC3-7BB39269396A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AF61-4D7A-4FD3-A5DC-1F470F2A8E8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0F2D-AC86-437C-887F-46706DCBE77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0E18837-4CC7-4E49-AE24-99B74D4B7E9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09AAC4A-EDF0-4754-98EB-862E1BF9EAD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 spd="slow"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j-cs"/>
        </a:defRPr>
      </a:lvl1pPr>
    </p:titleStyle>
    <p:bodyStyle>
      <a:lvl1pPr marL="360000" indent="-36000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itchFamily="2" charset="2"/>
        <a:buChar char="n"/>
        <a:defRPr kumimoji="0" sz="36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1pPr>
      <a:lvl2pPr marL="612000" indent="-3600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itchFamily="2" charset="2"/>
        <a:buChar char="p"/>
        <a:defRPr kumimoji="0" sz="32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2pPr>
      <a:lvl3pPr marL="864000" indent="-3600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itchFamily="2" charset="2"/>
        <a:buChar char="l"/>
        <a:defRPr kumimoji="0" sz="28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4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quancb@Tsinghua.edu.cn" TargetMode="External"/><Relationship Id="rId2" Type="http://schemas.openxmlformats.org/officeDocument/2006/relationships/hyperlink" Target="mailto:taopin@tsinghua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ihai19@mails.Tsinghua.edu.cn" TargetMode="External"/><Relationship Id="rId2" Type="http://schemas.openxmlformats.org/officeDocument/2006/relationships/hyperlink" Target="mailto:zhangten18@mails.Tsinghua.edu.c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ocw.mit.edu/courses/electrical-engineering-and-computer-science/6-111-introductory-digital-systems-laboratory-spring-2006/index.htm" TargetMode="External"/><Relationship Id="rId2" Type="http://schemas.openxmlformats.org/officeDocument/2006/relationships/hyperlink" Target="https://6002x.mitx.mit.edu/wiki/view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65635" y="3573463"/>
            <a:ext cx="6400800" cy="2376487"/>
          </a:xfrm>
          <a:noFill/>
          <a:ln/>
        </p:spPr>
        <p:txBody>
          <a:bodyPr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清华大学计算机系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赵有健</a:t>
            </a:r>
            <a:endParaRPr lang="zh-CN" altLang="en-US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zhaoyoujian@tsinghua.edu.cn</a:t>
            </a:r>
            <a:endParaRPr lang="en-US" altLang="zh-CN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办公室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FIT </a:t>
            </a:r>
            <a:r>
              <a:rPr lang="en-US" altLang="zh-CN" sz="2400" dirty="0" smtClean="0">
                <a:latin typeface="华文楷体" pitchFamily="2" charset="-122"/>
                <a:ea typeface="华文楷体" pitchFamily="2" charset="-122"/>
              </a:rPr>
              <a:t>4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区</a:t>
            </a:r>
            <a:r>
              <a:rPr lang="en-US" altLang="zh-CN" sz="2400" dirty="0" smtClean="0">
                <a:latin typeface="华文楷体" pitchFamily="2" charset="-122"/>
                <a:ea typeface="华文楷体" pitchFamily="2" charset="-122"/>
              </a:rPr>
              <a:t>104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2400" dirty="0" smtClean="0">
                <a:latin typeface="华文楷体" pitchFamily="2" charset="-122"/>
                <a:ea typeface="华文楷体" pitchFamily="2" charset="-122"/>
              </a:rPr>
              <a:t>62603055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）            </a:t>
            </a:r>
            <a:endParaRPr lang="zh-CN" altLang="en-US" sz="2400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412875"/>
            <a:ext cx="7772400" cy="1592263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数字</a:t>
            </a:r>
            <a:r>
              <a:rPr lang="zh-CN" altLang="en-US" dirty="0" smtClean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逻辑电路</a:t>
            </a:r>
            <a:endParaRPr lang="en-US" altLang="zh-CN" sz="3200" dirty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572560" cy="164307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站在高水平人才培养的角度看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硬件课程的重要性</a:t>
            </a:r>
            <a:endParaRPr lang="zh-CN" altLang="en-US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357158" y="1785926"/>
            <a:ext cx="8643998" cy="4500594"/>
          </a:xfrm>
        </p:spPr>
        <p:txBody>
          <a:bodyPr/>
          <a:lstStyle/>
          <a:p>
            <a:r>
              <a:rPr lang="zh-CN" altLang="en-US" sz="2800" b="0" dirty="0" smtClean="0"/>
              <a:t>国外大学计算机专业本科学位：</a:t>
            </a:r>
            <a:r>
              <a:rPr lang="en-US" altLang="zh-CN" sz="2800" b="0" dirty="0" smtClean="0"/>
              <a:t>CS / CE</a:t>
            </a:r>
          </a:p>
          <a:p>
            <a:pPr marL="857250" lvl="1" indent="-457200">
              <a:buNone/>
            </a:pPr>
            <a:r>
              <a:rPr lang="zh-CN" altLang="en-US" sz="2000" b="0" dirty="0" smtClean="0"/>
              <a:t>系名看出区别：</a:t>
            </a:r>
            <a:r>
              <a:rPr lang="en-US" altLang="zh-CN" sz="2000" b="0" dirty="0" smtClean="0"/>
              <a:t>CS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CE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CSE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ECE</a:t>
            </a:r>
            <a:r>
              <a:rPr lang="zh-CN" altLang="en-US" sz="2000" b="0" dirty="0" smtClean="0"/>
              <a:t>， </a:t>
            </a:r>
            <a:r>
              <a:rPr lang="en-US" altLang="zh-CN" sz="2000" b="0" dirty="0" smtClean="0"/>
              <a:t>EECS</a:t>
            </a:r>
          </a:p>
          <a:p>
            <a:r>
              <a:rPr lang="zh-CN" altLang="en-US" sz="2800" b="0" dirty="0" smtClean="0"/>
              <a:t>知识结构与课程体系：硬件，软件（系统，理论）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国内外以研制计算机系统开始的计算机系都有很好的硬件基础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微处理器时代以后，逐渐重视软件、忽视硬件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技术发展和人才需求让我们重新认识硬件重要性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不懂硬件不能设计好软件，不懂硬件不能设计好系统</a:t>
            </a:r>
            <a:endParaRPr lang="en-US" altLang="zh-CN" sz="2800" b="0" dirty="0" smtClean="0"/>
          </a:p>
        </p:txBody>
      </p:sp>
      <p:sp>
        <p:nvSpPr>
          <p:cNvPr id="3686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DB61D7-A137-4F7A-B8BA-7DED7050E532}" type="slidenum">
              <a:rPr lang="ko-KR" altLang="en-US" smtClean="0">
                <a:latin typeface="-윤체L"/>
                <a:ea typeface="-윤체L"/>
                <a:cs typeface="-윤체L"/>
              </a:rPr>
              <a:pPr/>
              <a:t>10</a:t>
            </a:fld>
            <a:endParaRPr lang="en-US" altLang="ko-KR" smtClean="0">
              <a:latin typeface="-윤체L"/>
              <a:ea typeface="-윤체L"/>
              <a:cs typeface="-윤체L"/>
            </a:endParaRPr>
          </a:p>
        </p:txBody>
      </p:sp>
    </p:spTree>
    <p:extLst>
      <p:ext uri="{BB962C8B-B14F-4D97-AF65-F5344CB8AC3E}">
        <p14:creationId xmlns:p14="http://schemas.microsoft.com/office/powerpoint/2010/main" val="3313318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500042"/>
            <a:ext cx="8553480" cy="150019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站在高水平人才培养的角度看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硬件课程的重要性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571472" y="1928802"/>
            <a:ext cx="8153400" cy="4572032"/>
          </a:xfrm>
        </p:spPr>
        <p:txBody>
          <a:bodyPr>
            <a:normAutofit lnSpcReduction="10000"/>
          </a:bodyPr>
          <a:lstStyle/>
          <a:p>
            <a:r>
              <a:rPr lang="zh-CN" altLang="en-US" sz="2800" b="0" dirty="0" smtClean="0"/>
              <a:t>强调硬件的目的是为了提高系统级的能力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系统能力与动手能力的水平是未来人才核心竞争力的重要体现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只要机时足够，有学习的动力与兴趣，一定可以培养软件高手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编程序、敲键盘烧不了计算机，但是硬件实验不仅要懂理论，还要凭经验</a:t>
            </a:r>
            <a:endParaRPr lang="en-US" altLang="zh-CN" sz="2800" b="0" dirty="0" smtClean="0"/>
          </a:p>
          <a:p>
            <a:r>
              <a:rPr lang="zh-CN" altLang="en-US" sz="2800" b="0" dirty="0" smtClean="0"/>
              <a:t>在“人人都有笔记本，处处都能连网络，浑身都是</a:t>
            </a:r>
            <a:r>
              <a:rPr lang="en-US" altLang="zh-CN" sz="2800" b="0" dirty="0" smtClean="0"/>
              <a:t>CPU</a:t>
            </a:r>
            <a:r>
              <a:rPr lang="zh-CN" altLang="en-US" sz="2800" b="0" dirty="0" smtClean="0"/>
              <a:t>，时时都</a:t>
            </a:r>
            <a:r>
              <a:rPr lang="zh-CN" altLang="en-US" sz="2800" b="0" smtClean="0"/>
              <a:t>可</a:t>
            </a:r>
            <a:r>
              <a:rPr lang="zh-CN" altLang="en-US" sz="2800" b="0" smtClean="0"/>
              <a:t>做研究”</a:t>
            </a:r>
            <a:r>
              <a:rPr lang="zh-CN" altLang="en-US" sz="2800" b="0" dirty="0" smtClean="0"/>
              <a:t>的时代，一定要重视硬件实践能力培养</a:t>
            </a:r>
            <a:endParaRPr lang="en-US" altLang="zh-CN" sz="2800" b="0" dirty="0" smtClean="0"/>
          </a:p>
          <a:p>
            <a:endParaRPr lang="en-US" altLang="zh-CN" sz="2400" dirty="0" smtClean="0"/>
          </a:p>
        </p:txBody>
      </p:sp>
      <p:sp>
        <p:nvSpPr>
          <p:cNvPr id="3686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DB61D7-A137-4F7A-B8BA-7DED7050E532}" type="slidenum">
              <a:rPr lang="ko-KR" altLang="en-US" smtClean="0">
                <a:latin typeface="-윤체L"/>
                <a:ea typeface="-윤체L"/>
                <a:cs typeface="-윤체L"/>
              </a:rPr>
              <a:pPr/>
              <a:t>11</a:t>
            </a:fld>
            <a:endParaRPr lang="en-US" altLang="ko-KR" smtClean="0">
              <a:latin typeface="-윤체L"/>
              <a:ea typeface="-윤체L"/>
              <a:cs typeface="-윤체L"/>
            </a:endParaRPr>
          </a:p>
        </p:txBody>
      </p:sp>
    </p:spTree>
    <p:extLst>
      <p:ext uri="{BB962C8B-B14F-4D97-AF65-F5344CB8AC3E}">
        <p14:creationId xmlns:p14="http://schemas.microsoft.com/office/powerpoint/2010/main" val="200963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/>
              <a:t>软化过程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443F1-A9FE-4B21-8945-56B6D7A6C114}" type="datetime1">
              <a:rPr lang="zh-CN" altLang="en-US"/>
              <a:pPr>
                <a:defRPr/>
              </a:pPr>
              <a:t>2022-2-21</a:t>
            </a:fld>
            <a:endParaRPr lang="en-US" altLang="ko-KR"/>
          </a:p>
        </p:txBody>
      </p:sp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9BF158-B569-4ED2-A5DB-BD063BEEA390}" type="slidenum">
              <a:rPr lang="ko-KR" altLang="en-US" smtClean="0">
                <a:ea typeface="-윤체L"/>
                <a:cs typeface="-윤체L"/>
              </a:rPr>
              <a:pPr/>
              <a:t>12</a:t>
            </a:fld>
            <a:endParaRPr lang="en-US" altLang="ko-KR" smtClean="0">
              <a:cs typeface="-윤체L"/>
            </a:endParaRPr>
          </a:p>
        </p:txBody>
      </p:sp>
      <p:sp>
        <p:nvSpPr>
          <p:cNvPr id="8197" name="Freeform 9"/>
          <p:cNvSpPr>
            <a:spLocks/>
          </p:cNvSpPr>
          <p:nvPr/>
        </p:nvSpPr>
        <p:spPr bwMode="auto">
          <a:xfrm rot="3414375">
            <a:off x="6326188" y="3108325"/>
            <a:ext cx="1778000" cy="1558925"/>
          </a:xfrm>
          <a:custGeom>
            <a:avLst/>
            <a:gdLst>
              <a:gd name="T0" fmla="*/ 0 w 1464"/>
              <a:gd name="T1" fmla="*/ 1558925 h 1135"/>
              <a:gd name="T2" fmla="*/ 489436 w 1464"/>
              <a:gd name="T3" fmla="*/ 384581 h 1135"/>
              <a:gd name="T4" fmla="*/ 1778000 w 1464"/>
              <a:gd name="T5" fmla="*/ 0 h 1135"/>
              <a:gd name="T6" fmla="*/ 0 60000 65536"/>
              <a:gd name="T7" fmla="*/ 0 60000 65536"/>
              <a:gd name="T8" fmla="*/ 0 60000 65536"/>
              <a:gd name="T9" fmla="*/ 0 w 1464"/>
              <a:gd name="T10" fmla="*/ 0 h 1135"/>
              <a:gd name="T11" fmla="*/ 1464 w 1464"/>
              <a:gd name="T12" fmla="*/ 1135 h 1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4" h="1135">
                <a:moveTo>
                  <a:pt x="0" y="1135"/>
                </a:moveTo>
                <a:cubicBezTo>
                  <a:pt x="67" y="993"/>
                  <a:pt x="148" y="527"/>
                  <a:pt x="403" y="280"/>
                </a:cubicBezTo>
                <a:cubicBezTo>
                  <a:pt x="658" y="33"/>
                  <a:pt x="1243" y="58"/>
                  <a:pt x="146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latinLnBrk="1"/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198" name="Freeform 10"/>
          <p:cNvSpPr>
            <a:spLocks/>
          </p:cNvSpPr>
          <p:nvPr/>
        </p:nvSpPr>
        <p:spPr bwMode="auto">
          <a:xfrm rot="3987567">
            <a:off x="3817938" y="4386263"/>
            <a:ext cx="1778000" cy="1784350"/>
          </a:xfrm>
          <a:custGeom>
            <a:avLst/>
            <a:gdLst>
              <a:gd name="T0" fmla="*/ 0 w 1464"/>
              <a:gd name="T1" fmla="*/ 1784350 h 1135"/>
              <a:gd name="T2" fmla="*/ 489436 w 1464"/>
              <a:gd name="T3" fmla="*/ 440192 h 1135"/>
              <a:gd name="T4" fmla="*/ 1778000 w 1464"/>
              <a:gd name="T5" fmla="*/ 0 h 1135"/>
              <a:gd name="T6" fmla="*/ 0 60000 65536"/>
              <a:gd name="T7" fmla="*/ 0 60000 65536"/>
              <a:gd name="T8" fmla="*/ 0 60000 65536"/>
              <a:gd name="T9" fmla="*/ 0 w 1464"/>
              <a:gd name="T10" fmla="*/ 0 h 1135"/>
              <a:gd name="T11" fmla="*/ 1464 w 1464"/>
              <a:gd name="T12" fmla="*/ 1135 h 1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4" h="1135">
                <a:moveTo>
                  <a:pt x="0" y="1135"/>
                </a:moveTo>
                <a:cubicBezTo>
                  <a:pt x="67" y="993"/>
                  <a:pt x="148" y="527"/>
                  <a:pt x="403" y="280"/>
                </a:cubicBezTo>
                <a:cubicBezTo>
                  <a:pt x="658" y="33"/>
                  <a:pt x="1243" y="58"/>
                  <a:pt x="146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latinLnBrk="1"/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199" name="Text Box 11"/>
          <p:cNvSpPr txBox="1">
            <a:spLocks noChangeArrowheads="1"/>
          </p:cNvSpPr>
          <p:nvPr/>
        </p:nvSpPr>
        <p:spPr bwMode="auto">
          <a:xfrm>
            <a:off x="82550" y="1628775"/>
            <a:ext cx="742950" cy="33655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年代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908050" y="1746250"/>
            <a:ext cx="8235950" cy="4419600"/>
            <a:chOff x="612" y="1071"/>
            <a:chExt cx="3221" cy="2404"/>
          </a:xfrm>
        </p:grpSpPr>
        <p:sp>
          <p:nvSpPr>
            <p:cNvPr id="8230" name="Line 13"/>
            <p:cNvSpPr>
              <a:spLocks noChangeShapeType="1"/>
            </p:cNvSpPr>
            <p:nvPr/>
          </p:nvSpPr>
          <p:spPr bwMode="auto">
            <a:xfrm flipV="1">
              <a:off x="612" y="1071"/>
              <a:ext cx="0" cy="2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</p:spPr>
          <p:txBody>
            <a:bodyPr wrap="none" anchor="ctr"/>
            <a:lstStyle/>
            <a:p>
              <a:endParaRPr lang="zh-CN" altLang="en-US"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8231" name="Line 14"/>
            <p:cNvSpPr>
              <a:spLocks noChangeShapeType="1"/>
            </p:cNvSpPr>
            <p:nvPr/>
          </p:nvSpPr>
          <p:spPr bwMode="auto">
            <a:xfrm>
              <a:off x="612" y="3475"/>
              <a:ext cx="32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</p:spPr>
          <p:txBody>
            <a:bodyPr wrap="none" anchor="ctr"/>
            <a:lstStyle/>
            <a:p>
              <a:endParaRPr lang="zh-CN" altLang="en-US">
                <a:latin typeface="方正姚体" pitchFamily="2" charset="-122"/>
                <a:ea typeface="方正姚体" pitchFamily="2" charset="-122"/>
              </a:endParaRPr>
            </a:p>
          </p:txBody>
        </p:sp>
      </p:grpSp>
      <p:sp>
        <p:nvSpPr>
          <p:cNvPr id="8201" name="Line 15"/>
          <p:cNvSpPr>
            <a:spLocks noChangeShapeType="1"/>
          </p:cNvSpPr>
          <p:nvPr/>
        </p:nvSpPr>
        <p:spPr bwMode="auto">
          <a:xfrm>
            <a:off x="895350" y="4705350"/>
            <a:ext cx="1063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02" name="Text Box 16"/>
          <p:cNvSpPr txBox="1">
            <a:spLocks noChangeArrowheads="1"/>
          </p:cNvSpPr>
          <p:nvPr/>
        </p:nvSpPr>
        <p:spPr bwMode="auto">
          <a:xfrm>
            <a:off x="242888" y="5313363"/>
            <a:ext cx="728662" cy="5492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五十</a:t>
            </a:r>
          </a:p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年代</a:t>
            </a:r>
          </a:p>
        </p:txBody>
      </p:sp>
      <p:sp>
        <p:nvSpPr>
          <p:cNvPr id="8203" name="Text Box 17"/>
          <p:cNvSpPr txBox="1">
            <a:spLocks noChangeArrowheads="1"/>
          </p:cNvSpPr>
          <p:nvPr/>
        </p:nvSpPr>
        <p:spPr bwMode="auto">
          <a:xfrm>
            <a:off x="250825" y="4365625"/>
            <a:ext cx="739775" cy="5492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七十</a:t>
            </a:r>
          </a:p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年代</a:t>
            </a:r>
          </a:p>
        </p:txBody>
      </p:sp>
      <p:sp>
        <p:nvSpPr>
          <p:cNvPr id="8204" name="Line 18"/>
          <p:cNvSpPr>
            <a:spLocks noChangeShapeType="1"/>
          </p:cNvSpPr>
          <p:nvPr/>
        </p:nvSpPr>
        <p:spPr bwMode="auto">
          <a:xfrm>
            <a:off x="895350" y="3408363"/>
            <a:ext cx="1063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05" name="Text Box 19"/>
          <p:cNvSpPr txBox="1">
            <a:spLocks noChangeArrowheads="1"/>
          </p:cNvSpPr>
          <p:nvPr/>
        </p:nvSpPr>
        <p:spPr bwMode="auto">
          <a:xfrm>
            <a:off x="250825" y="3384550"/>
            <a:ext cx="739775" cy="5492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九十</a:t>
            </a:r>
          </a:p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年代</a:t>
            </a:r>
          </a:p>
        </p:txBody>
      </p:sp>
      <p:sp>
        <p:nvSpPr>
          <p:cNvPr id="8206" name="Text Box 20"/>
          <p:cNvSpPr txBox="1">
            <a:spLocks noChangeArrowheads="1"/>
          </p:cNvSpPr>
          <p:nvPr/>
        </p:nvSpPr>
        <p:spPr bwMode="auto">
          <a:xfrm>
            <a:off x="1981200" y="6196013"/>
            <a:ext cx="739775" cy="2746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起点</a:t>
            </a:r>
          </a:p>
        </p:txBody>
      </p:sp>
      <p:sp>
        <p:nvSpPr>
          <p:cNvPr id="8207" name="Text Box 21"/>
          <p:cNvSpPr txBox="1">
            <a:spLocks noChangeArrowheads="1"/>
          </p:cNvSpPr>
          <p:nvPr/>
        </p:nvSpPr>
        <p:spPr bwMode="auto">
          <a:xfrm>
            <a:off x="4791075" y="6196013"/>
            <a:ext cx="739775" cy="2746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爆炸</a:t>
            </a:r>
          </a:p>
        </p:txBody>
      </p:sp>
      <p:sp>
        <p:nvSpPr>
          <p:cNvPr id="8208" name="Text Box 22"/>
          <p:cNvSpPr txBox="1">
            <a:spLocks noChangeArrowheads="1"/>
          </p:cNvSpPr>
          <p:nvPr/>
        </p:nvSpPr>
        <p:spPr bwMode="auto">
          <a:xfrm>
            <a:off x="7350125" y="6196013"/>
            <a:ext cx="739775" cy="2746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瓶颈</a:t>
            </a:r>
          </a:p>
        </p:txBody>
      </p:sp>
      <p:sp>
        <p:nvSpPr>
          <p:cNvPr id="8209" name="Text Box 23"/>
          <p:cNvSpPr txBox="1">
            <a:spLocks noChangeArrowheads="1"/>
          </p:cNvSpPr>
          <p:nvPr/>
        </p:nvSpPr>
        <p:spPr bwMode="auto">
          <a:xfrm>
            <a:off x="8459788" y="6242050"/>
            <a:ext cx="949325" cy="33655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阶段</a:t>
            </a:r>
          </a:p>
        </p:txBody>
      </p:sp>
      <p:sp>
        <p:nvSpPr>
          <p:cNvPr id="8210" name="Rectangle 24"/>
          <p:cNvSpPr>
            <a:spLocks noChangeArrowheads="1"/>
          </p:cNvSpPr>
          <p:nvPr/>
        </p:nvSpPr>
        <p:spPr bwMode="auto">
          <a:xfrm>
            <a:off x="908050" y="5848350"/>
            <a:ext cx="2971800" cy="304800"/>
          </a:xfrm>
          <a:prstGeom prst="rect">
            <a:avLst/>
          </a:prstGeom>
          <a:solidFill>
            <a:schemeClr val="hlink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以电子管和晶体管为基础</a:t>
            </a:r>
          </a:p>
        </p:txBody>
      </p:sp>
      <p:sp>
        <p:nvSpPr>
          <p:cNvPr id="8211" name="Rectangle 25"/>
          <p:cNvSpPr>
            <a:spLocks noChangeArrowheads="1"/>
          </p:cNvSpPr>
          <p:nvPr/>
        </p:nvSpPr>
        <p:spPr bwMode="auto">
          <a:xfrm>
            <a:off x="3879850" y="5848350"/>
            <a:ext cx="2476500" cy="304800"/>
          </a:xfrm>
          <a:prstGeom prst="rect">
            <a:avLst/>
          </a:prstGeom>
          <a:solidFill>
            <a:schemeClr val="hlink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以微处理器为基础</a:t>
            </a:r>
          </a:p>
        </p:txBody>
      </p:sp>
      <p:sp>
        <p:nvSpPr>
          <p:cNvPr id="8212" name="Rectangle 26"/>
          <p:cNvSpPr>
            <a:spLocks noChangeArrowheads="1"/>
          </p:cNvSpPr>
          <p:nvPr/>
        </p:nvSpPr>
        <p:spPr bwMode="auto">
          <a:xfrm>
            <a:off x="6356350" y="5848350"/>
            <a:ext cx="2476500" cy="304800"/>
          </a:xfrm>
          <a:prstGeom prst="rect">
            <a:avLst/>
          </a:prstGeom>
          <a:solidFill>
            <a:schemeClr val="hlink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以系统和集群为基础</a:t>
            </a:r>
          </a:p>
        </p:txBody>
      </p:sp>
      <p:sp>
        <p:nvSpPr>
          <p:cNvPr id="8213" name="Freeform 27"/>
          <p:cNvSpPr>
            <a:spLocks/>
          </p:cNvSpPr>
          <p:nvPr/>
        </p:nvSpPr>
        <p:spPr bwMode="auto">
          <a:xfrm>
            <a:off x="1485900" y="4794250"/>
            <a:ext cx="2478088" cy="914400"/>
          </a:xfrm>
          <a:custGeom>
            <a:avLst/>
            <a:gdLst>
              <a:gd name="T0" fmla="*/ 0 w 1464"/>
              <a:gd name="T1" fmla="*/ 914400 h 1135"/>
              <a:gd name="T2" fmla="*/ 682151 w 1464"/>
              <a:gd name="T3" fmla="*/ 225579 h 1135"/>
              <a:gd name="T4" fmla="*/ 2478088 w 1464"/>
              <a:gd name="T5" fmla="*/ 0 h 1135"/>
              <a:gd name="T6" fmla="*/ 0 60000 65536"/>
              <a:gd name="T7" fmla="*/ 0 60000 65536"/>
              <a:gd name="T8" fmla="*/ 0 60000 65536"/>
              <a:gd name="T9" fmla="*/ 0 w 1464"/>
              <a:gd name="T10" fmla="*/ 0 h 1135"/>
              <a:gd name="T11" fmla="*/ 1464 w 1464"/>
              <a:gd name="T12" fmla="*/ 1135 h 1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4" h="1135">
                <a:moveTo>
                  <a:pt x="0" y="1135"/>
                </a:moveTo>
                <a:cubicBezTo>
                  <a:pt x="67" y="993"/>
                  <a:pt x="148" y="527"/>
                  <a:pt x="403" y="280"/>
                </a:cubicBezTo>
                <a:cubicBezTo>
                  <a:pt x="658" y="33"/>
                  <a:pt x="1243" y="58"/>
                  <a:pt x="1464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latinLnBrk="1"/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4" name="Freeform 28"/>
          <p:cNvSpPr>
            <a:spLocks/>
          </p:cNvSpPr>
          <p:nvPr/>
        </p:nvSpPr>
        <p:spPr bwMode="auto">
          <a:xfrm>
            <a:off x="3797300" y="3498850"/>
            <a:ext cx="2641600" cy="1211263"/>
          </a:xfrm>
          <a:custGeom>
            <a:avLst/>
            <a:gdLst>
              <a:gd name="T0" fmla="*/ 0 w 1464"/>
              <a:gd name="T1" fmla="*/ 1211263 h 1135"/>
              <a:gd name="T2" fmla="*/ 727162 w 1464"/>
              <a:gd name="T3" fmla="*/ 298814 h 1135"/>
              <a:gd name="T4" fmla="*/ 2641600 w 1464"/>
              <a:gd name="T5" fmla="*/ 0 h 1135"/>
              <a:gd name="T6" fmla="*/ 0 60000 65536"/>
              <a:gd name="T7" fmla="*/ 0 60000 65536"/>
              <a:gd name="T8" fmla="*/ 0 60000 65536"/>
              <a:gd name="T9" fmla="*/ 0 w 1464"/>
              <a:gd name="T10" fmla="*/ 0 h 1135"/>
              <a:gd name="T11" fmla="*/ 1464 w 1464"/>
              <a:gd name="T12" fmla="*/ 1135 h 1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4" h="1135">
                <a:moveTo>
                  <a:pt x="0" y="1135"/>
                </a:moveTo>
                <a:cubicBezTo>
                  <a:pt x="67" y="993"/>
                  <a:pt x="148" y="527"/>
                  <a:pt x="403" y="280"/>
                </a:cubicBezTo>
                <a:cubicBezTo>
                  <a:pt x="658" y="33"/>
                  <a:pt x="1243" y="58"/>
                  <a:pt x="1464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latinLnBrk="1"/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5" name="Freeform 29"/>
          <p:cNvSpPr>
            <a:spLocks/>
          </p:cNvSpPr>
          <p:nvPr/>
        </p:nvSpPr>
        <p:spPr bwMode="auto">
          <a:xfrm>
            <a:off x="6273800" y="2660650"/>
            <a:ext cx="2724150" cy="735013"/>
          </a:xfrm>
          <a:custGeom>
            <a:avLst/>
            <a:gdLst>
              <a:gd name="T0" fmla="*/ 0 w 1464"/>
              <a:gd name="T1" fmla="*/ 735013 h 1135"/>
              <a:gd name="T2" fmla="*/ 749886 w 1464"/>
              <a:gd name="T3" fmla="*/ 181325 h 1135"/>
              <a:gd name="T4" fmla="*/ 2724150 w 1464"/>
              <a:gd name="T5" fmla="*/ 0 h 1135"/>
              <a:gd name="T6" fmla="*/ 0 60000 65536"/>
              <a:gd name="T7" fmla="*/ 0 60000 65536"/>
              <a:gd name="T8" fmla="*/ 0 60000 65536"/>
              <a:gd name="T9" fmla="*/ 0 w 1464"/>
              <a:gd name="T10" fmla="*/ 0 h 1135"/>
              <a:gd name="T11" fmla="*/ 1464 w 1464"/>
              <a:gd name="T12" fmla="*/ 1135 h 11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4" h="1135">
                <a:moveTo>
                  <a:pt x="0" y="1135"/>
                </a:moveTo>
                <a:cubicBezTo>
                  <a:pt x="67" y="993"/>
                  <a:pt x="148" y="527"/>
                  <a:pt x="403" y="280"/>
                </a:cubicBezTo>
                <a:cubicBezTo>
                  <a:pt x="658" y="33"/>
                  <a:pt x="1243" y="58"/>
                  <a:pt x="1464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latinLnBrk="1"/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6" name="Line 30"/>
          <p:cNvSpPr>
            <a:spLocks noChangeShapeType="1"/>
          </p:cNvSpPr>
          <p:nvPr/>
        </p:nvSpPr>
        <p:spPr bwMode="auto">
          <a:xfrm>
            <a:off x="3878263" y="5022850"/>
            <a:ext cx="3175" cy="1066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7" name="Line 31"/>
          <p:cNvSpPr>
            <a:spLocks noChangeShapeType="1"/>
          </p:cNvSpPr>
          <p:nvPr/>
        </p:nvSpPr>
        <p:spPr bwMode="auto">
          <a:xfrm>
            <a:off x="6354763" y="3727450"/>
            <a:ext cx="3175" cy="2362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8" name="Line 32"/>
          <p:cNvSpPr>
            <a:spLocks noChangeShapeType="1"/>
          </p:cNvSpPr>
          <p:nvPr/>
        </p:nvSpPr>
        <p:spPr bwMode="auto">
          <a:xfrm>
            <a:off x="8831263" y="2813050"/>
            <a:ext cx="3175" cy="3276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19" name="Text Box 34"/>
          <p:cNvSpPr txBox="1">
            <a:spLocks noChangeArrowheads="1"/>
          </p:cNvSpPr>
          <p:nvPr/>
        </p:nvSpPr>
        <p:spPr bwMode="auto">
          <a:xfrm>
            <a:off x="2066925" y="5087938"/>
            <a:ext cx="1482725" cy="3048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初始阶段</a:t>
            </a:r>
          </a:p>
        </p:txBody>
      </p:sp>
      <p:sp>
        <p:nvSpPr>
          <p:cNvPr id="8220" name="Text Box 35"/>
          <p:cNvSpPr txBox="1">
            <a:spLocks noChangeArrowheads="1"/>
          </p:cNvSpPr>
          <p:nvPr/>
        </p:nvSpPr>
        <p:spPr bwMode="auto">
          <a:xfrm>
            <a:off x="4406900" y="3862388"/>
            <a:ext cx="1638300" cy="2841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建设阶段</a:t>
            </a:r>
          </a:p>
        </p:txBody>
      </p:sp>
      <p:sp>
        <p:nvSpPr>
          <p:cNvPr id="8221" name="Text Box 36"/>
          <p:cNvSpPr txBox="1">
            <a:spLocks noChangeArrowheads="1"/>
          </p:cNvSpPr>
          <p:nvPr/>
        </p:nvSpPr>
        <p:spPr bwMode="auto">
          <a:xfrm>
            <a:off x="6904038" y="2952750"/>
            <a:ext cx="1871662" cy="26468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zh-CN" altLang="en-US" sz="140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发展阶段</a:t>
            </a:r>
          </a:p>
        </p:txBody>
      </p:sp>
      <p:sp>
        <p:nvSpPr>
          <p:cNvPr id="8222" name="Line 37"/>
          <p:cNvSpPr>
            <a:spLocks noChangeShapeType="1"/>
          </p:cNvSpPr>
          <p:nvPr/>
        </p:nvSpPr>
        <p:spPr bwMode="auto">
          <a:xfrm>
            <a:off x="908050" y="4705350"/>
            <a:ext cx="7924800" cy="15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8223" name="Line 38"/>
          <p:cNvSpPr>
            <a:spLocks noChangeShapeType="1"/>
          </p:cNvSpPr>
          <p:nvPr/>
        </p:nvSpPr>
        <p:spPr bwMode="auto">
          <a:xfrm>
            <a:off x="908050" y="3409950"/>
            <a:ext cx="7924800" cy="15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74823" name="Rectangle 39"/>
          <p:cNvSpPr>
            <a:spLocks noChangeArrowheads="1"/>
          </p:cNvSpPr>
          <p:nvPr/>
        </p:nvSpPr>
        <p:spPr bwMode="auto">
          <a:xfrm>
            <a:off x="1116013" y="4005263"/>
            <a:ext cx="2592387" cy="5746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软件技术受到严重制约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小型机等硬件技术发展迅猛</a:t>
            </a:r>
          </a:p>
        </p:txBody>
      </p:sp>
      <p:sp>
        <p:nvSpPr>
          <p:cNvPr id="374824" name="Rectangle 40"/>
          <p:cNvSpPr>
            <a:spLocks noChangeArrowheads="1"/>
          </p:cNvSpPr>
          <p:nvPr/>
        </p:nvSpPr>
        <p:spPr bwMode="auto">
          <a:xfrm>
            <a:off x="3492500" y="2349500"/>
            <a:ext cx="2393950" cy="12096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硬件平台通用化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软件技术爆炸式发展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专业开设院校超</a:t>
            </a:r>
            <a:r>
              <a:rPr lang="en-US" altLang="zh-CN" sz="1400" u="none">
                <a:latin typeface="方正姚体" pitchFamily="2" charset="-122"/>
                <a:ea typeface="方正姚体" pitchFamily="2" charset="-122"/>
              </a:rPr>
              <a:t>500</a:t>
            </a: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所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开始普及计算机文化基础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教育出现软化倾向 </a:t>
            </a:r>
          </a:p>
        </p:txBody>
      </p:sp>
      <p:sp>
        <p:nvSpPr>
          <p:cNvPr id="374825" name="Rectangle 41"/>
          <p:cNvSpPr>
            <a:spLocks noChangeArrowheads="1"/>
          </p:cNvSpPr>
          <p:nvPr/>
        </p:nvSpPr>
        <p:spPr bwMode="auto">
          <a:xfrm>
            <a:off x="6156325" y="1628775"/>
            <a:ext cx="2676525" cy="8794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硬件平台系统化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前期硬件发展缺失效应显现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p"/>
              <a:defRPr/>
            </a:pPr>
            <a:r>
              <a:rPr lang="zh-CN" altLang="en-US" sz="1400" u="none">
                <a:latin typeface="方正姚体" pitchFamily="2" charset="-122"/>
                <a:ea typeface="方正姚体" pitchFamily="2" charset="-122"/>
              </a:rPr>
              <a:t>软件发展开始受到制约</a:t>
            </a:r>
          </a:p>
        </p:txBody>
      </p:sp>
      <p:sp>
        <p:nvSpPr>
          <p:cNvPr id="8227" name="AutoShape 42"/>
          <p:cNvSpPr>
            <a:spLocks noChangeArrowheads="1"/>
          </p:cNvSpPr>
          <p:nvPr/>
        </p:nvSpPr>
        <p:spPr bwMode="auto">
          <a:xfrm>
            <a:off x="3236913" y="4438650"/>
            <a:ext cx="1247775" cy="1008063"/>
          </a:xfrm>
          <a:prstGeom prst="irregularSeal1">
            <a:avLst/>
          </a:prstGeom>
          <a:solidFill>
            <a:srgbClr val="EAEAEA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恢复高考</a:t>
            </a:r>
          </a:p>
        </p:txBody>
      </p:sp>
      <p:sp>
        <p:nvSpPr>
          <p:cNvPr id="8228" name="AutoShape 43"/>
          <p:cNvSpPr>
            <a:spLocks noChangeArrowheads="1"/>
          </p:cNvSpPr>
          <p:nvPr/>
        </p:nvSpPr>
        <p:spPr bwMode="auto">
          <a:xfrm>
            <a:off x="5654675" y="2998788"/>
            <a:ext cx="1249363" cy="1008062"/>
          </a:xfrm>
          <a:prstGeom prst="irregularSeal1">
            <a:avLst/>
          </a:prstGeom>
          <a:solidFill>
            <a:srgbClr val="EAEAEA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985</a:t>
            </a:r>
            <a:r>
              <a:rPr lang="zh-CN" altLang="en-US" sz="14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实施</a:t>
            </a:r>
          </a:p>
        </p:txBody>
      </p:sp>
      <p:sp>
        <p:nvSpPr>
          <p:cNvPr id="8229" name="Text Box 44"/>
          <p:cNvSpPr txBox="1">
            <a:spLocks noChangeArrowheads="1"/>
          </p:cNvSpPr>
          <p:nvPr/>
        </p:nvSpPr>
        <p:spPr bwMode="auto">
          <a:xfrm>
            <a:off x="250825" y="2433638"/>
            <a:ext cx="739775" cy="2746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 b="0" u="none">
                <a:solidFill>
                  <a:schemeClr val="tx2"/>
                </a:solidFill>
                <a:latin typeface="方正姚体" pitchFamily="2" charset="-122"/>
                <a:ea typeface="方正姚体" pitchFamily="2" charset="-122"/>
              </a:rPr>
              <a:t>新世纪</a:t>
            </a:r>
          </a:p>
        </p:txBody>
      </p:sp>
    </p:spTree>
    <p:extLst>
      <p:ext uri="{BB962C8B-B14F-4D97-AF65-F5344CB8AC3E}">
        <p14:creationId xmlns:p14="http://schemas.microsoft.com/office/powerpoint/2010/main" val="130594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/>
              <a:t>软化原因</a:t>
            </a:r>
            <a:endParaRPr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571500" y="4357688"/>
            <a:ext cx="8153400" cy="21113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 smtClean="0"/>
              <a:t>跟踪学习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跟踪学习是国家战略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片面跟踪</a:t>
            </a:r>
            <a:r>
              <a:rPr lang="en-US" altLang="zh-CN" dirty="0" smtClean="0"/>
              <a:t>CS</a:t>
            </a:r>
          </a:p>
          <a:p>
            <a:pPr lvl="1" eaLnBrk="1" hangingPunct="1"/>
            <a:r>
              <a:rPr lang="zh-CN" altLang="en-US" dirty="0" smtClean="0"/>
              <a:t>但是没有跟踪</a:t>
            </a:r>
            <a:r>
              <a:rPr lang="en-US" altLang="zh-CN" dirty="0" smtClean="0"/>
              <a:t>CE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A8406E-B0F6-4D65-810F-BB6A0E94A8DE}" type="datetime1">
              <a:rPr lang="zh-CN" altLang="en-US" smtClean="0"/>
              <a:pPr>
                <a:defRPr/>
              </a:pPr>
              <a:t>2022-2-21</a:t>
            </a:fld>
            <a:endParaRPr lang="en-US" altLang="ko-KR"/>
          </a:p>
        </p:txBody>
      </p:sp>
      <p:sp>
        <p:nvSpPr>
          <p:cNvPr id="9221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0DAA45-F0E9-4EBD-97E7-130913206537}" type="slidenum">
              <a:rPr lang="ko-KR" altLang="en-US" smtClean="0">
                <a:latin typeface="-윤체L"/>
                <a:ea typeface="-윤체L"/>
                <a:cs typeface="-윤체L"/>
              </a:rPr>
              <a:pPr/>
              <a:t>13</a:t>
            </a:fld>
            <a:endParaRPr lang="en-US" altLang="ko-KR" smtClean="0">
              <a:latin typeface="-윤체L"/>
              <a:ea typeface="-윤체L"/>
              <a:cs typeface="-윤체L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619672" y="1340768"/>
          <a:ext cx="60960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8554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/>
              <a:t>实验教学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997159"/>
              </p:ext>
            </p:extLst>
          </p:nvPr>
        </p:nvGraphicFramePr>
        <p:xfrm>
          <a:off x="533400" y="1295400"/>
          <a:ext cx="8153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A8406E-B0F6-4D65-810F-BB6A0E94A8DE}" type="datetime1">
              <a:rPr lang="zh-CN" altLang="en-US" smtClean="0"/>
              <a:pPr>
                <a:defRPr/>
              </a:pPr>
              <a:t>2022-2-21</a:t>
            </a:fld>
            <a:endParaRPr lang="en-US" altLang="ko-KR"/>
          </a:p>
        </p:txBody>
      </p:sp>
      <p:sp>
        <p:nvSpPr>
          <p:cNvPr id="19461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34D109-56CF-48B8-8913-BFE28731BB19}" type="slidenum">
              <a:rPr lang="ko-KR" altLang="en-US" smtClean="0">
                <a:ea typeface="-윤체L"/>
                <a:cs typeface="-윤체L"/>
              </a:rPr>
              <a:pPr/>
              <a:t>14</a:t>
            </a:fld>
            <a:endParaRPr lang="en-US" altLang="ko-KR" smtClean="0">
              <a:cs typeface="-윤체L"/>
            </a:endParaRPr>
          </a:p>
        </p:txBody>
      </p:sp>
    </p:spTree>
    <p:extLst>
      <p:ext uri="{BB962C8B-B14F-4D97-AF65-F5344CB8AC3E}">
        <p14:creationId xmlns:p14="http://schemas.microsoft.com/office/powerpoint/2010/main" val="3682884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(1)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为什么要学习</a:t>
            </a:r>
            <a:r>
              <a:rPr lang="en-US" altLang="zh-CN"/>
              <a:t>《</a:t>
            </a:r>
            <a:r>
              <a:rPr lang="zh-CN" altLang="en-US"/>
              <a:t>数字逻辑电路</a:t>
            </a:r>
            <a:r>
              <a:rPr lang="en-US" altLang="zh-CN"/>
              <a:t>》</a:t>
            </a:r>
            <a:r>
              <a:rPr lang="zh-CN" altLang="en-US"/>
              <a:t>？</a:t>
            </a:r>
          </a:p>
          <a:p>
            <a:pPr lvl="1"/>
            <a:r>
              <a:rPr lang="zh-CN" altLang="en-US"/>
              <a:t>进入数字化世界的基础知识</a:t>
            </a:r>
          </a:p>
          <a:p>
            <a:pPr lvl="1"/>
            <a:r>
              <a:rPr lang="zh-CN" altLang="en-US"/>
              <a:t>数字系统设计中硬件系列课第一门</a:t>
            </a:r>
          </a:p>
          <a:p>
            <a:pPr lvl="1"/>
            <a:r>
              <a:rPr lang="zh-CN" altLang="en-US"/>
              <a:t>数字系统的物理实现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285A-FF4D-4C90-8FF7-0BC658323364}" type="slidenum">
              <a:rPr lang="en-US" altLang="zh-CN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3817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(2)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47800"/>
            <a:ext cx="8338120" cy="4572000"/>
          </a:xfrm>
        </p:spPr>
        <p:txBody>
          <a:bodyPr/>
          <a:lstStyle/>
          <a:p>
            <a:r>
              <a:rPr lang="en-US" altLang="zh-CN"/>
              <a:t>“</a:t>
            </a:r>
            <a:r>
              <a:rPr lang="zh-CN" altLang="en-US"/>
              <a:t>数字逻辑”在硬件系列课程中的位置</a:t>
            </a:r>
            <a:endParaRPr lang="zh-CN" altLang="en-US" sz="2400"/>
          </a:p>
        </p:txBody>
      </p:sp>
      <p:sp>
        <p:nvSpPr>
          <p:cNvPr id="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A650-CA18-4428-AB1C-724F926B3EE4}" type="slidenum">
              <a:rPr lang="en-US" altLang="zh-CN"/>
              <a:pPr/>
              <a:t>16</a:t>
            </a:fld>
            <a:endParaRPr lang="en-US" altLang="zh-CN"/>
          </a:p>
        </p:txBody>
      </p:sp>
      <p:graphicFrame>
        <p:nvGraphicFramePr>
          <p:cNvPr id="287748" name="Group 4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64318011"/>
              </p:ext>
            </p:extLst>
          </p:nvPr>
        </p:nvGraphicFramePr>
        <p:xfrm>
          <a:off x="611560" y="2514600"/>
          <a:ext cx="4104456" cy="70104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4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计算机系统结构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7754" name="Group 10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812391132"/>
              </p:ext>
            </p:extLst>
          </p:nvPr>
        </p:nvGraphicFramePr>
        <p:xfrm>
          <a:off x="611560" y="4038600"/>
          <a:ext cx="4104456" cy="80010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4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计算机组成原理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7760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95182"/>
              </p:ext>
            </p:extLst>
          </p:nvPr>
        </p:nvGraphicFramePr>
        <p:xfrm>
          <a:off x="611561" y="5638800"/>
          <a:ext cx="4104456" cy="70104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4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数字逻辑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7766" name="Picture 22" descr="BD2129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4876800"/>
            <a:ext cx="533400" cy="790575"/>
          </a:xfrm>
          <a:prstGeom prst="rect">
            <a:avLst/>
          </a:prstGeom>
          <a:noFill/>
        </p:spPr>
      </p:pic>
      <p:sp>
        <p:nvSpPr>
          <p:cNvPr id="287767" name="Text Box 23"/>
          <p:cNvSpPr txBox="1">
            <a:spLocks noChangeArrowheads="1"/>
          </p:cNvSpPr>
          <p:nvPr/>
        </p:nvSpPr>
        <p:spPr bwMode="auto">
          <a:xfrm>
            <a:off x="4932040" y="2590800"/>
            <a:ext cx="3886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>
                <a:latin typeface="Arial" charset="0"/>
              </a:rPr>
              <a:t>计算机系统的功能分配</a:t>
            </a:r>
          </a:p>
        </p:txBody>
      </p:sp>
      <p:sp>
        <p:nvSpPr>
          <p:cNvPr id="287768" name="Text Box 24"/>
          <p:cNvSpPr txBox="1">
            <a:spLocks noChangeArrowheads="1"/>
          </p:cNvSpPr>
          <p:nvPr/>
        </p:nvSpPr>
        <p:spPr bwMode="auto">
          <a:xfrm>
            <a:off x="4932040" y="4134023"/>
            <a:ext cx="381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>
                <a:latin typeface="Arial" charset="0"/>
              </a:rPr>
              <a:t>计算机系统的逻辑实现</a:t>
            </a:r>
          </a:p>
        </p:txBody>
      </p:sp>
      <p:pic>
        <p:nvPicPr>
          <p:cNvPr id="287769" name="Picture 25" descr="BD2129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3200400"/>
            <a:ext cx="533400" cy="790575"/>
          </a:xfrm>
          <a:prstGeom prst="rect">
            <a:avLst/>
          </a:prstGeom>
          <a:noFill/>
        </p:spPr>
      </p:pic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4932040" y="5718199"/>
            <a:ext cx="381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>
                <a:latin typeface="Arial" charset="0"/>
              </a:rPr>
              <a:t>计算机组成的物理实现</a:t>
            </a:r>
          </a:p>
        </p:txBody>
      </p:sp>
    </p:spTree>
    <p:extLst>
      <p:ext uri="{BB962C8B-B14F-4D97-AF65-F5344CB8AC3E}">
        <p14:creationId xmlns:p14="http://schemas.microsoft.com/office/powerpoint/2010/main" val="18211729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28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28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67" grpId="0" autoUpdateAnimBg="0"/>
      <p:bldP spid="287768" grpId="0" autoUpdateAnimBg="0"/>
      <p:bldP spid="28777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(3)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与数字逻辑电路类似的课程名称</a:t>
            </a:r>
          </a:p>
          <a:p>
            <a:pPr lvl="1"/>
            <a:r>
              <a:rPr lang="zh-CN" altLang="en-US"/>
              <a:t>数字逻辑</a:t>
            </a:r>
          </a:p>
          <a:p>
            <a:pPr lvl="1"/>
            <a:r>
              <a:rPr lang="zh-CN" altLang="en-US"/>
              <a:t>数字电子技术（基础）</a:t>
            </a:r>
          </a:p>
          <a:p>
            <a:pPr lvl="1"/>
            <a:r>
              <a:rPr lang="zh-CN" altLang="en-US"/>
              <a:t>数字电路</a:t>
            </a:r>
          </a:p>
          <a:p>
            <a:pPr lvl="1"/>
            <a:r>
              <a:rPr lang="zh-CN" altLang="en-US"/>
              <a:t>脉冲数字电路</a:t>
            </a:r>
          </a:p>
          <a:p>
            <a:pPr lvl="1"/>
            <a:r>
              <a:rPr lang="zh-CN" altLang="en-US"/>
              <a:t>数字技术与系统</a:t>
            </a:r>
          </a:p>
          <a:p>
            <a:pPr lvl="1"/>
            <a:r>
              <a:rPr lang="en-US" altLang="zh-CN"/>
              <a:t>…………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2814-98AC-4715-94B3-986ACBAC969D}" type="slidenum">
              <a:rPr lang="en-US" altLang="zh-CN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9247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en-US" altLang="zh-CN">
                <a:latin typeface="宋体" pitchFamily="2" charset="-122"/>
              </a:rPr>
              <a:t>(4)</a:t>
            </a:r>
          </a:p>
        </p:txBody>
      </p:sp>
      <p:sp>
        <p:nvSpPr>
          <p:cNvPr id="289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50292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数字逻辑电路名称中相关的概念</a:t>
            </a:r>
          </a:p>
          <a:p>
            <a:pPr lvl="1"/>
            <a:r>
              <a:rPr lang="zh-CN" altLang="en-US" b="0"/>
              <a:t>逻辑</a:t>
            </a:r>
            <a:r>
              <a:rPr lang="en-US" altLang="zh-CN" b="0"/>
              <a:t>(Logic)</a:t>
            </a:r>
            <a:r>
              <a:rPr lang="zh-CN" altLang="en-US" b="0"/>
              <a:t>：关于思维形式及其规律的科学。</a:t>
            </a:r>
          </a:p>
          <a:p>
            <a:pPr lvl="1"/>
            <a:r>
              <a:rPr lang="zh-CN" altLang="en-US" b="0"/>
              <a:t>数理逻辑：研究推理、计算等逻辑问题。</a:t>
            </a:r>
          </a:p>
          <a:p>
            <a:pPr lvl="1"/>
            <a:r>
              <a:rPr lang="zh-CN" altLang="en-US" b="0"/>
              <a:t>逻辑代数</a:t>
            </a:r>
            <a:r>
              <a:rPr lang="en-US" altLang="zh-CN" b="0"/>
              <a:t>(</a:t>
            </a:r>
            <a:r>
              <a:rPr lang="zh-CN" altLang="en-US" b="0"/>
              <a:t>布尔代数</a:t>
            </a:r>
            <a:r>
              <a:rPr lang="en-US" altLang="zh-CN" b="0"/>
              <a:t>) </a:t>
            </a:r>
            <a:r>
              <a:rPr lang="zh-CN" altLang="en-US" b="0"/>
              <a:t>：应用代数方法研究逻辑问题。</a:t>
            </a:r>
          </a:p>
          <a:p>
            <a:pPr lvl="1"/>
            <a:r>
              <a:rPr lang="zh-CN" altLang="en-US" b="0"/>
              <a:t>英文书名关键词</a:t>
            </a:r>
            <a:r>
              <a:rPr lang="zh-CN" altLang="en-US" b="0" smtClean="0"/>
              <a:t>：</a:t>
            </a:r>
            <a:endParaRPr lang="en-US" altLang="zh-CN" b="0" smtClean="0"/>
          </a:p>
          <a:p>
            <a:pPr lvl="2"/>
            <a:r>
              <a:rPr lang="zh-CN" altLang="en-US" b="0" smtClean="0"/>
              <a:t>”</a:t>
            </a:r>
            <a:r>
              <a:rPr lang="en-US" altLang="zh-CN" b="0"/>
              <a:t>Digital Logic”, “Digital Design”, “Logic Design”, ”Digital Logic Design”, “Digital Circuit Design”</a:t>
            </a:r>
            <a:r>
              <a:rPr lang="zh-CN" altLang="en-US" b="0"/>
              <a:t>，”</a:t>
            </a:r>
            <a:r>
              <a:rPr lang="en-US" altLang="zh-CN" b="0"/>
              <a:t>Digital Logic Circuit Design”,   “Logic and Computer Design” </a:t>
            </a:r>
            <a:r>
              <a:rPr lang="zh-CN" altLang="en-US" b="0"/>
              <a:t>，”</a:t>
            </a:r>
            <a:r>
              <a:rPr lang="en-US" altLang="zh-CN" b="0"/>
              <a:t>Design of Logic Systems”,……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6FA6-6153-430F-85CC-D46F16018181}" type="slidenum">
              <a:rPr lang="en-US" altLang="zh-CN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944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(5)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839200" cy="4572000"/>
          </a:xfrm>
        </p:spPr>
        <p:txBody>
          <a:bodyPr/>
          <a:lstStyle/>
          <a:p>
            <a:r>
              <a:rPr lang="zh-CN" altLang="en-US" dirty="0"/>
              <a:t>数字技术与系统</a:t>
            </a:r>
          </a:p>
          <a:p>
            <a:pPr lvl="1"/>
            <a:r>
              <a:rPr lang="zh-CN" altLang="en-US" b="0" dirty="0"/>
              <a:t>现实世界中两</a:t>
            </a:r>
            <a:r>
              <a:rPr lang="zh-CN" altLang="en-US" b="0"/>
              <a:t>大系统</a:t>
            </a:r>
            <a:r>
              <a:rPr lang="zh-CN" altLang="en-US" b="0" smtClean="0"/>
              <a:t>：</a:t>
            </a:r>
            <a:r>
              <a:rPr lang="en-US" altLang="zh-CN" b="0" smtClean="0"/>
              <a:t/>
            </a:r>
            <a:br>
              <a:rPr lang="en-US" altLang="zh-CN" b="0" smtClean="0"/>
            </a:br>
            <a:r>
              <a:rPr lang="zh-CN" altLang="en-US" b="0" smtClean="0"/>
              <a:t>模拟系统 </a:t>
            </a:r>
            <a:r>
              <a:rPr lang="en-US" altLang="zh-CN" b="0" dirty="0" smtClean="0"/>
              <a:t>vs. </a:t>
            </a:r>
            <a:r>
              <a:rPr lang="zh-CN" altLang="en-US" b="0" dirty="0" smtClean="0"/>
              <a:t>数字系统</a:t>
            </a:r>
            <a:r>
              <a:rPr lang="en-US" altLang="zh-CN" b="0" dirty="0"/>
              <a:t>(Digital &amp; Analog</a:t>
            </a:r>
            <a:r>
              <a:rPr lang="en-US" altLang="zh-CN" b="0" dirty="0" smtClean="0"/>
              <a:t>)</a:t>
            </a:r>
            <a:r>
              <a:rPr lang="en-US" altLang="zh-CN" b="0" smtClean="0"/>
              <a:t/>
            </a:r>
            <a:br>
              <a:rPr lang="en-US" altLang="zh-CN" b="0" smtClean="0"/>
            </a:br>
            <a:r>
              <a:rPr lang="zh-CN" altLang="en-US" b="0" smtClean="0"/>
              <a:t>离散 </a:t>
            </a:r>
            <a:r>
              <a:rPr lang="en-US" altLang="zh-CN" b="0" dirty="0" smtClean="0"/>
              <a:t>vs. </a:t>
            </a:r>
            <a:r>
              <a:rPr lang="zh-CN" altLang="en-US" b="0" dirty="0" smtClean="0"/>
              <a:t>连续</a:t>
            </a:r>
            <a:endParaRPr lang="zh-CN" altLang="en-US" b="0" dirty="0"/>
          </a:p>
          <a:p>
            <a:pPr lvl="1"/>
            <a:r>
              <a:rPr lang="zh-CN" altLang="en-US" b="0" dirty="0"/>
              <a:t>数字系统的优点：便于加工、处理、传输、存储等，可靠，抗干扰能力强。</a:t>
            </a:r>
          </a:p>
          <a:p>
            <a:pPr lvl="1"/>
            <a:r>
              <a:rPr lang="zh-CN" altLang="en-US" b="0" dirty="0"/>
              <a:t>数字计算机是最典型的数字系统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3D60-5D1F-4867-86E5-11F4855FDCD7}" type="slidenum">
              <a:rPr lang="en-US" altLang="zh-CN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65723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任课教师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赵有健：教授，网络研究所。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研究方向：下一代网络，网络流媒体安全。</a:t>
            </a:r>
            <a:endParaRPr lang="en-US" altLang="zh-CN" dirty="0" smtClean="0"/>
          </a:p>
          <a:p>
            <a:r>
              <a:rPr lang="zh-CN" altLang="en-US" dirty="0"/>
              <a:t>陶</a:t>
            </a:r>
            <a:r>
              <a:rPr lang="zh-CN" altLang="en-US" dirty="0" smtClean="0"/>
              <a:t>品：副教授，多媒体研究所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研究方向：数字媒体技术。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Email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2"/>
              </a:rPr>
              <a:t>taopin@tsinghua.edu.cn</a:t>
            </a:r>
            <a:endParaRPr lang="en-US" altLang="zh-CN" dirty="0" smtClean="0"/>
          </a:p>
          <a:p>
            <a:r>
              <a:rPr lang="zh-CN" altLang="en-US" dirty="0" smtClean="0"/>
              <a:t>全成斌：教授，教学实验室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研究方向：新实验技术与实验装置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Email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3"/>
              </a:rPr>
              <a:t>quancb@tsinghua.edu.cn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22104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97" name="Rectangle 61"/>
          <p:cNvSpPr>
            <a:spLocks noGrp="1" noChangeArrowheads="1"/>
          </p:cNvSpPr>
          <p:nvPr>
            <p:ph type="title"/>
          </p:nvPr>
        </p:nvSpPr>
        <p:spPr>
          <a:xfrm>
            <a:off x="3492500" y="4076700"/>
            <a:ext cx="1511300" cy="360363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zh-CN" sz="1800"/>
              <a:t>(b)</a:t>
            </a:r>
            <a:r>
              <a:rPr lang="zh-CN" altLang="en-US" sz="1800"/>
              <a:t>离散表示</a:t>
            </a:r>
          </a:p>
        </p:txBody>
      </p:sp>
      <p:sp>
        <p:nvSpPr>
          <p:cNvPr id="6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B4612-9505-4674-AD02-CA67D29443E0}" type="slidenum">
              <a:rPr lang="en-US" altLang="zh-CN"/>
              <a:pPr/>
              <a:t>20</a:t>
            </a:fld>
            <a:endParaRPr lang="en-US" altLang="zh-CN"/>
          </a:p>
        </p:txBody>
      </p:sp>
      <p:grpSp>
        <p:nvGrpSpPr>
          <p:cNvPr id="295938" name="Group 2"/>
          <p:cNvGrpSpPr>
            <a:grpSpLocks/>
          </p:cNvGrpSpPr>
          <p:nvPr/>
        </p:nvGrpSpPr>
        <p:grpSpPr bwMode="auto">
          <a:xfrm>
            <a:off x="1096963" y="44450"/>
            <a:ext cx="6478587" cy="2159000"/>
            <a:chOff x="300" y="1162"/>
            <a:chExt cx="5450" cy="2313"/>
          </a:xfrm>
        </p:grpSpPr>
        <p:sp>
          <p:nvSpPr>
            <p:cNvPr id="295939" name="Line 3"/>
            <p:cNvSpPr>
              <a:spLocks noChangeShapeType="1"/>
            </p:cNvSpPr>
            <p:nvPr/>
          </p:nvSpPr>
          <p:spPr bwMode="auto">
            <a:xfrm>
              <a:off x="703" y="1162"/>
              <a:ext cx="0" cy="2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40" name="Line 4"/>
            <p:cNvSpPr>
              <a:spLocks noChangeShapeType="1"/>
            </p:cNvSpPr>
            <p:nvPr/>
          </p:nvSpPr>
          <p:spPr bwMode="auto">
            <a:xfrm>
              <a:off x="703" y="2296"/>
              <a:ext cx="4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41" name="Freeform 5"/>
            <p:cNvSpPr>
              <a:spLocks/>
            </p:cNvSpPr>
            <p:nvPr/>
          </p:nvSpPr>
          <p:spPr bwMode="auto">
            <a:xfrm>
              <a:off x="703" y="1616"/>
              <a:ext cx="4309" cy="1315"/>
            </a:xfrm>
            <a:custGeom>
              <a:avLst/>
              <a:gdLst/>
              <a:ahLst/>
              <a:cxnLst>
                <a:cxn ang="0">
                  <a:pos x="0" y="680"/>
                </a:cxn>
                <a:cxn ang="0">
                  <a:pos x="1044" y="0"/>
                </a:cxn>
                <a:cxn ang="0">
                  <a:pos x="2177" y="680"/>
                </a:cxn>
                <a:cxn ang="0">
                  <a:pos x="3221" y="1315"/>
                </a:cxn>
                <a:cxn ang="0">
                  <a:pos x="4309" y="680"/>
                </a:cxn>
              </a:cxnLst>
              <a:rect l="0" t="0" r="r" b="b"/>
              <a:pathLst>
                <a:path w="4309" h="1315">
                  <a:moveTo>
                    <a:pt x="0" y="680"/>
                  </a:moveTo>
                  <a:cubicBezTo>
                    <a:pt x="340" y="340"/>
                    <a:pt x="681" y="0"/>
                    <a:pt x="1044" y="0"/>
                  </a:cubicBezTo>
                  <a:cubicBezTo>
                    <a:pt x="1407" y="0"/>
                    <a:pt x="1814" y="461"/>
                    <a:pt x="2177" y="680"/>
                  </a:cubicBezTo>
                  <a:cubicBezTo>
                    <a:pt x="2540" y="899"/>
                    <a:pt x="2866" y="1315"/>
                    <a:pt x="3221" y="1315"/>
                  </a:cubicBezTo>
                  <a:cubicBezTo>
                    <a:pt x="3576" y="1315"/>
                    <a:pt x="4150" y="771"/>
                    <a:pt x="4309" y="6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42" name="Line 6"/>
            <p:cNvSpPr>
              <a:spLocks noChangeShapeType="1"/>
            </p:cNvSpPr>
            <p:nvPr/>
          </p:nvSpPr>
          <p:spPr bwMode="auto">
            <a:xfrm>
              <a:off x="703" y="1616"/>
              <a:ext cx="44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43" name="Line 7"/>
            <p:cNvSpPr>
              <a:spLocks noChangeShapeType="1"/>
            </p:cNvSpPr>
            <p:nvPr/>
          </p:nvSpPr>
          <p:spPr bwMode="auto">
            <a:xfrm>
              <a:off x="703" y="2931"/>
              <a:ext cx="44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44" name="Text Box 8"/>
            <p:cNvSpPr txBox="1">
              <a:spLocks noChangeArrowheads="1"/>
            </p:cNvSpPr>
            <p:nvPr/>
          </p:nvSpPr>
          <p:spPr bwMode="auto">
            <a:xfrm>
              <a:off x="300" y="1346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+V</a:t>
              </a:r>
            </a:p>
          </p:txBody>
        </p:sp>
        <p:sp>
          <p:nvSpPr>
            <p:cNvPr id="295945" name="Text Box 9"/>
            <p:cNvSpPr txBox="1">
              <a:spLocks noChangeArrowheads="1"/>
            </p:cNvSpPr>
            <p:nvPr/>
          </p:nvSpPr>
          <p:spPr bwMode="auto">
            <a:xfrm>
              <a:off x="300" y="2664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-V</a:t>
              </a:r>
            </a:p>
          </p:txBody>
        </p:sp>
        <p:sp>
          <p:nvSpPr>
            <p:cNvPr id="295946" name="Text Box 10"/>
            <p:cNvSpPr txBox="1">
              <a:spLocks noChangeArrowheads="1"/>
            </p:cNvSpPr>
            <p:nvPr/>
          </p:nvSpPr>
          <p:spPr bwMode="auto">
            <a:xfrm rot="16200000">
              <a:off x="227" y="2148"/>
              <a:ext cx="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>
                  <a:latin typeface="Arial" charset="0"/>
                </a:rPr>
                <a:t>电压</a:t>
              </a:r>
            </a:p>
          </p:txBody>
        </p:sp>
        <p:sp>
          <p:nvSpPr>
            <p:cNvPr id="295947" name="Text Box 11"/>
            <p:cNvSpPr txBox="1">
              <a:spLocks noChangeArrowheads="1"/>
            </p:cNvSpPr>
            <p:nvPr/>
          </p:nvSpPr>
          <p:spPr bwMode="auto">
            <a:xfrm>
              <a:off x="2478" y="2070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p</a:t>
              </a:r>
            </a:p>
          </p:txBody>
        </p:sp>
        <p:sp>
          <p:nvSpPr>
            <p:cNvPr id="295948" name="Text Box 12"/>
            <p:cNvSpPr txBox="1">
              <a:spLocks noChangeArrowheads="1"/>
            </p:cNvSpPr>
            <p:nvPr/>
          </p:nvSpPr>
          <p:spPr bwMode="auto">
            <a:xfrm>
              <a:off x="4212" y="2070"/>
              <a:ext cx="115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2p</a:t>
              </a:r>
            </a:p>
          </p:txBody>
        </p:sp>
        <p:sp>
          <p:nvSpPr>
            <p:cNvPr id="295949" name="Text Box 13"/>
            <p:cNvSpPr txBox="1">
              <a:spLocks noChangeArrowheads="1"/>
            </p:cNvSpPr>
            <p:nvPr/>
          </p:nvSpPr>
          <p:spPr bwMode="auto">
            <a:xfrm>
              <a:off x="4589" y="2206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800">
                  <a:latin typeface="Arial" charset="0"/>
                </a:rPr>
                <a:t>时间</a:t>
              </a:r>
            </a:p>
          </p:txBody>
        </p:sp>
      </p:grpSp>
      <p:grpSp>
        <p:nvGrpSpPr>
          <p:cNvPr id="295950" name="Group 14"/>
          <p:cNvGrpSpPr>
            <a:grpSpLocks/>
          </p:cNvGrpSpPr>
          <p:nvPr/>
        </p:nvGrpSpPr>
        <p:grpSpPr bwMode="auto">
          <a:xfrm>
            <a:off x="1093788" y="2255838"/>
            <a:ext cx="6478587" cy="2159000"/>
            <a:chOff x="300" y="1162"/>
            <a:chExt cx="5450" cy="2313"/>
          </a:xfrm>
        </p:grpSpPr>
        <p:sp>
          <p:nvSpPr>
            <p:cNvPr id="295951" name="Line 15"/>
            <p:cNvSpPr>
              <a:spLocks noChangeShapeType="1"/>
            </p:cNvSpPr>
            <p:nvPr/>
          </p:nvSpPr>
          <p:spPr bwMode="auto">
            <a:xfrm>
              <a:off x="703" y="1162"/>
              <a:ext cx="0" cy="2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52" name="Line 16"/>
            <p:cNvSpPr>
              <a:spLocks noChangeShapeType="1"/>
            </p:cNvSpPr>
            <p:nvPr/>
          </p:nvSpPr>
          <p:spPr bwMode="auto">
            <a:xfrm>
              <a:off x="703" y="2296"/>
              <a:ext cx="4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53" name="Line 17"/>
            <p:cNvSpPr>
              <a:spLocks noChangeShapeType="1"/>
            </p:cNvSpPr>
            <p:nvPr/>
          </p:nvSpPr>
          <p:spPr bwMode="auto">
            <a:xfrm>
              <a:off x="703" y="1616"/>
              <a:ext cx="44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54" name="Line 18"/>
            <p:cNvSpPr>
              <a:spLocks noChangeShapeType="1"/>
            </p:cNvSpPr>
            <p:nvPr/>
          </p:nvSpPr>
          <p:spPr bwMode="auto">
            <a:xfrm>
              <a:off x="703" y="2931"/>
              <a:ext cx="44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55" name="Text Box 19"/>
            <p:cNvSpPr txBox="1">
              <a:spLocks noChangeArrowheads="1"/>
            </p:cNvSpPr>
            <p:nvPr/>
          </p:nvSpPr>
          <p:spPr bwMode="auto">
            <a:xfrm>
              <a:off x="300" y="1346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+V</a:t>
              </a:r>
            </a:p>
          </p:txBody>
        </p:sp>
        <p:sp>
          <p:nvSpPr>
            <p:cNvPr id="295956" name="Text Box 20"/>
            <p:cNvSpPr txBox="1">
              <a:spLocks noChangeArrowheads="1"/>
            </p:cNvSpPr>
            <p:nvPr/>
          </p:nvSpPr>
          <p:spPr bwMode="auto">
            <a:xfrm>
              <a:off x="300" y="2659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-V</a:t>
              </a:r>
            </a:p>
          </p:txBody>
        </p:sp>
        <p:sp>
          <p:nvSpPr>
            <p:cNvPr id="295957" name="Text Box 21"/>
            <p:cNvSpPr txBox="1">
              <a:spLocks noChangeArrowheads="1"/>
            </p:cNvSpPr>
            <p:nvPr/>
          </p:nvSpPr>
          <p:spPr bwMode="auto">
            <a:xfrm rot="16200000">
              <a:off x="235" y="2162"/>
              <a:ext cx="53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>
                  <a:latin typeface="Arial" charset="0"/>
                </a:rPr>
                <a:t>电压</a:t>
              </a:r>
            </a:p>
          </p:txBody>
        </p:sp>
        <p:sp>
          <p:nvSpPr>
            <p:cNvPr id="295958" name="Text Box 22"/>
            <p:cNvSpPr txBox="1">
              <a:spLocks noChangeArrowheads="1"/>
            </p:cNvSpPr>
            <p:nvPr/>
          </p:nvSpPr>
          <p:spPr bwMode="auto">
            <a:xfrm>
              <a:off x="2478" y="2070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p</a:t>
              </a:r>
            </a:p>
          </p:txBody>
        </p:sp>
        <p:sp>
          <p:nvSpPr>
            <p:cNvPr id="295959" name="Text Box 23"/>
            <p:cNvSpPr txBox="1">
              <a:spLocks noChangeArrowheads="1"/>
            </p:cNvSpPr>
            <p:nvPr/>
          </p:nvSpPr>
          <p:spPr bwMode="auto">
            <a:xfrm>
              <a:off x="4200" y="2070"/>
              <a:ext cx="115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2p</a:t>
              </a:r>
            </a:p>
          </p:txBody>
        </p:sp>
        <p:sp>
          <p:nvSpPr>
            <p:cNvPr id="295960" name="Text Box 24"/>
            <p:cNvSpPr txBox="1">
              <a:spLocks noChangeArrowheads="1"/>
            </p:cNvSpPr>
            <p:nvPr/>
          </p:nvSpPr>
          <p:spPr bwMode="auto">
            <a:xfrm>
              <a:off x="4589" y="1931"/>
              <a:ext cx="11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800">
                  <a:latin typeface="Arial" charset="0"/>
                </a:rPr>
                <a:t>时间</a:t>
              </a:r>
            </a:p>
          </p:txBody>
        </p:sp>
        <p:sp>
          <p:nvSpPr>
            <p:cNvPr id="295961" name="Line 25"/>
            <p:cNvSpPr>
              <a:spLocks noChangeShapeType="1"/>
            </p:cNvSpPr>
            <p:nvPr/>
          </p:nvSpPr>
          <p:spPr bwMode="auto">
            <a:xfrm>
              <a:off x="1746" y="1616"/>
              <a:ext cx="0" cy="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2" name="Line 26"/>
            <p:cNvSpPr>
              <a:spLocks noChangeShapeType="1"/>
            </p:cNvSpPr>
            <p:nvPr/>
          </p:nvSpPr>
          <p:spPr bwMode="auto">
            <a:xfrm>
              <a:off x="1247" y="1842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3" name="Line 27"/>
            <p:cNvSpPr>
              <a:spLocks noChangeShapeType="1"/>
            </p:cNvSpPr>
            <p:nvPr/>
          </p:nvSpPr>
          <p:spPr bwMode="auto">
            <a:xfrm>
              <a:off x="2290" y="1888"/>
              <a:ext cx="0" cy="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4" name="Line 28"/>
            <p:cNvSpPr>
              <a:spLocks noChangeShapeType="1"/>
            </p:cNvSpPr>
            <p:nvPr/>
          </p:nvSpPr>
          <p:spPr bwMode="auto">
            <a:xfrm>
              <a:off x="975" y="2069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5" name="Line 29"/>
            <p:cNvSpPr>
              <a:spLocks noChangeShapeType="1"/>
            </p:cNvSpPr>
            <p:nvPr/>
          </p:nvSpPr>
          <p:spPr bwMode="auto">
            <a:xfrm>
              <a:off x="1474" y="1661"/>
              <a:ext cx="0" cy="6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6" name="Line 30"/>
            <p:cNvSpPr>
              <a:spLocks noChangeShapeType="1"/>
            </p:cNvSpPr>
            <p:nvPr/>
          </p:nvSpPr>
          <p:spPr bwMode="auto">
            <a:xfrm>
              <a:off x="2018" y="1661"/>
              <a:ext cx="0" cy="6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7" name="Line 31"/>
            <p:cNvSpPr>
              <a:spLocks noChangeShapeType="1"/>
            </p:cNvSpPr>
            <p:nvPr/>
          </p:nvSpPr>
          <p:spPr bwMode="auto">
            <a:xfrm>
              <a:off x="2562" y="2069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8" name="Line 32"/>
            <p:cNvSpPr>
              <a:spLocks noChangeShapeType="1"/>
            </p:cNvSpPr>
            <p:nvPr/>
          </p:nvSpPr>
          <p:spPr bwMode="auto">
            <a:xfrm rot="10800000">
              <a:off x="3968" y="2296"/>
              <a:ext cx="1" cy="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69" name="Line 33"/>
            <p:cNvSpPr>
              <a:spLocks noChangeShapeType="1"/>
            </p:cNvSpPr>
            <p:nvPr/>
          </p:nvSpPr>
          <p:spPr bwMode="auto">
            <a:xfrm rot="10800000">
              <a:off x="4468" y="2296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0" name="Line 34"/>
            <p:cNvSpPr>
              <a:spLocks noChangeShapeType="1"/>
            </p:cNvSpPr>
            <p:nvPr/>
          </p:nvSpPr>
          <p:spPr bwMode="auto">
            <a:xfrm rot="10800000">
              <a:off x="3424" y="2296"/>
              <a:ext cx="0" cy="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1" name="Line 35"/>
            <p:cNvSpPr>
              <a:spLocks noChangeShapeType="1"/>
            </p:cNvSpPr>
            <p:nvPr/>
          </p:nvSpPr>
          <p:spPr bwMode="auto">
            <a:xfrm rot="10800000">
              <a:off x="4740" y="2295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2" name="Line 36"/>
            <p:cNvSpPr>
              <a:spLocks noChangeShapeType="1"/>
            </p:cNvSpPr>
            <p:nvPr/>
          </p:nvSpPr>
          <p:spPr bwMode="auto">
            <a:xfrm rot="10800000">
              <a:off x="4241" y="2295"/>
              <a:ext cx="0" cy="6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3" name="Line 37"/>
            <p:cNvSpPr>
              <a:spLocks noChangeShapeType="1"/>
            </p:cNvSpPr>
            <p:nvPr/>
          </p:nvSpPr>
          <p:spPr bwMode="auto">
            <a:xfrm rot="10800000">
              <a:off x="3696" y="2295"/>
              <a:ext cx="0" cy="6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4" name="Line 38"/>
            <p:cNvSpPr>
              <a:spLocks noChangeShapeType="1"/>
            </p:cNvSpPr>
            <p:nvPr/>
          </p:nvSpPr>
          <p:spPr bwMode="auto">
            <a:xfrm rot="10800000">
              <a:off x="3152" y="2295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75" name="Oval 39"/>
            <p:cNvSpPr>
              <a:spLocks noChangeArrowheads="1"/>
            </p:cNvSpPr>
            <p:nvPr/>
          </p:nvSpPr>
          <p:spPr bwMode="auto">
            <a:xfrm flipH="1">
              <a:off x="681" y="2275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6" name="Oval 40"/>
            <p:cNvSpPr>
              <a:spLocks noChangeArrowheads="1"/>
            </p:cNvSpPr>
            <p:nvPr/>
          </p:nvSpPr>
          <p:spPr bwMode="auto">
            <a:xfrm flipH="1">
              <a:off x="2840" y="2267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7" name="Oval 41"/>
            <p:cNvSpPr>
              <a:spLocks noChangeArrowheads="1"/>
            </p:cNvSpPr>
            <p:nvPr/>
          </p:nvSpPr>
          <p:spPr bwMode="auto">
            <a:xfrm flipH="1">
              <a:off x="4959" y="2272"/>
              <a:ext cx="46" cy="4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95978" name="Group 42"/>
          <p:cNvGrpSpPr>
            <a:grpSpLocks/>
          </p:cNvGrpSpPr>
          <p:nvPr/>
        </p:nvGrpSpPr>
        <p:grpSpPr bwMode="auto">
          <a:xfrm>
            <a:off x="1093788" y="4451350"/>
            <a:ext cx="6478587" cy="2159000"/>
            <a:chOff x="657" y="2024"/>
            <a:chExt cx="4081" cy="1474"/>
          </a:xfrm>
        </p:grpSpPr>
        <p:sp>
          <p:nvSpPr>
            <p:cNvPr id="295979" name="Line 43"/>
            <p:cNvSpPr>
              <a:spLocks noChangeShapeType="1"/>
            </p:cNvSpPr>
            <p:nvPr/>
          </p:nvSpPr>
          <p:spPr bwMode="auto">
            <a:xfrm>
              <a:off x="959" y="2024"/>
              <a:ext cx="0" cy="1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80" name="Line 44"/>
            <p:cNvSpPr>
              <a:spLocks noChangeShapeType="1"/>
            </p:cNvSpPr>
            <p:nvPr/>
          </p:nvSpPr>
          <p:spPr bwMode="auto">
            <a:xfrm>
              <a:off x="959" y="2747"/>
              <a:ext cx="33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81" name="Line 45"/>
            <p:cNvSpPr>
              <a:spLocks noChangeShapeType="1"/>
            </p:cNvSpPr>
            <p:nvPr/>
          </p:nvSpPr>
          <p:spPr bwMode="auto">
            <a:xfrm>
              <a:off x="959" y="2313"/>
              <a:ext cx="33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82" name="Line 46"/>
            <p:cNvSpPr>
              <a:spLocks noChangeShapeType="1"/>
            </p:cNvSpPr>
            <p:nvPr/>
          </p:nvSpPr>
          <p:spPr bwMode="auto">
            <a:xfrm>
              <a:off x="959" y="3151"/>
              <a:ext cx="33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83" name="Text Box 47"/>
            <p:cNvSpPr txBox="1">
              <a:spLocks noChangeArrowheads="1"/>
            </p:cNvSpPr>
            <p:nvPr/>
          </p:nvSpPr>
          <p:spPr bwMode="auto">
            <a:xfrm>
              <a:off x="657" y="2140"/>
              <a:ext cx="8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+V</a:t>
              </a:r>
            </a:p>
          </p:txBody>
        </p:sp>
        <p:sp>
          <p:nvSpPr>
            <p:cNvPr id="295984" name="Text Box 48"/>
            <p:cNvSpPr txBox="1">
              <a:spLocks noChangeArrowheads="1"/>
            </p:cNvSpPr>
            <p:nvPr/>
          </p:nvSpPr>
          <p:spPr bwMode="auto">
            <a:xfrm>
              <a:off x="657" y="2978"/>
              <a:ext cx="8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Arial" charset="0"/>
                </a:rPr>
                <a:t>-V</a:t>
              </a:r>
            </a:p>
          </p:txBody>
        </p:sp>
        <p:sp>
          <p:nvSpPr>
            <p:cNvPr id="295985" name="Text Box 49"/>
            <p:cNvSpPr txBox="1">
              <a:spLocks noChangeArrowheads="1"/>
            </p:cNvSpPr>
            <p:nvPr/>
          </p:nvSpPr>
          <p:spPr bwMode="auto">
            <a:xfrm rot="16200000">
              <a:off x="639" y="2648"/>
              <a:ext cx="34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>
                  <a:latin typeface="Arial" charset="0"/>
                </a:rPr>
                <a:t>电压</a:t>
              </a:r>
            </a:p>
          </p:txBody>
        </p:sp>
        <p:sp>
          <p:nvSpPr>
            <p:cNvPr id="295986" name="Text Box 50"/>
            <p:cNvSpPr txBox="1">
              <a:spLocks noChangeArrowheads="1"/>
            </p:cNvSpPr>
            <p:nvPr/>
          </p:nvSpPr>
          <p:spPr bwMode="auto">
            <a:xfrm>
              <a:off x="2288" y="2604"/>
              <a:ext cx="8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p</a:t>
              </a:r>
            </a:p>
          </p:txBody>
        </p:sp>
        <p:sp>
          <p:nvSpPr>
            <p:cNvPr id="295987" name="Text Box 51"/>
            <p:cNvSpPr txBox="1">
              <a:spLocks noChangeArrowheads="1"/>
            </p:cNvSpPr>
            <p:nvPr/>
          </p:nvSpPr>
          <p:spPr bwMode="auto">
            <a:xfrm>
              <a:off x="3577" y="2604"/>
              <a:ext cx="8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Symbol" pitchFamily="18" charset="2"/>
                </a:rPr>
                <a:t>2p</a:t>
              </a:r>
            </a:p>
          </p:txBody>
        </p:sp>
        <p:sp>
          <p:nvSpPr>
            <p:cNvPr id="295988" name="Text Box 52"/>
            <p:cNvSpPr txBox="1">
              <a:spLocks noChangeArrowheads="1"/>
            </p:cNvSpPr>
            <p:nvPr/>
          </p:nvSpPr>
          <p:spPr bwMode="auto">
            <a:xfrm>
              <a:off x="3869" y="2513"/>
              <a:ext cx="8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800">
                  <a:latin typeface="Arial" charset="0"/>
                </a:rPr>
                <a:t>时间</a:t>
              </a:r>
            </a:p>
          </p:txBody>
        </p:sp>
        <p:sp>
          <p:nvSpPr>
            <p:cNvPr id="295989" name="Line 53"/>
            <p:cNvSpPr>
              <a:spLocks noChangeShapeType="1"/>
            </p:cNvSpPr>
            <p:nvPr/>
          </p:nvSpPr>
          <p:spPr bwMode="auto">
            <a:xfrm>
              <a:off x="2584" y="2296"/>
              <a:ext cx="0" cy="8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90" name="Line 54"/>
            <p:cNvSpPr>
              <a:spLocks noChangeShapeType="1"/>
            </p:cNvSpPr>
            <p:nvPr/>
          </p:nvSpPr>
          <p:spPr bwMode="auto">
            <a:xfrm rot="10800000" flipH="1">
              <a:off x="4150" y="2746"/>
              <a:ext cx="13" cy="4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91" name="Oval 55"/>
            <p:cNvSpPr>
              <a:spLocks noChangeArrowheads="1"/>
            </p:cNvSpPr>
            <p:nvPr/>
          </p:nvSpPr>
          <p:spPr bwMode="auto">
            <a:xfrm flipH="1">
              <a:off x="942" y="2733"/>
              <a:ext cx="35" cy="2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92" name="Oval 56"/>
            <p:cNvSpPr>
              <a:spLocks noChangeArrowheads="1"/>
            </p:cNvSpPr>
            <p:nvPr/>
          </p:nvSpPr>
          <p:spPr bwMode="auto">
            <a:xfrm flipH="1">
              <a:off x="2559" y="2728"/>
              <a:ext cx="34" cy="2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93" name="Oval 57"/>
            <p:cNvSpPr>
              <a:spLocks noChangeArrowheads="1"/>
            </p:cNvSpPr>
            <p:nvPr/>
          </p:nvSpPr>
          <p:spPr bwMode="auto">
            <a:xfrm flipH="1">
              <a:off x="4146" y="2731"/>
              <a:ext cx="34" cy="2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94" name="Line 58"/>
            <p:cNvSpPr>
              <a:spLocks noChangeShapeType="1"/>
            </p:cNvSpPr>
            <p:nvPr/>
          </p:nvSpPr>
          <p:spPr bwMode="auto">
            <a:xfrm rot="10800000">
              <a:off x="2570" y="3158"/>
              <a:ext cx="15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995" name="Line 59"/>
            <p:cNvSpPr>
              <a:spLocks noChangeShapeType="1"/>
            </p:cNvSpPr>
            <p:nvPr/>
          </p:nvSpPr>
          <p:spPr bwMode="auto">
            <a:xfrm rot="10800000">
              <a:off x="978" y="2309"/>
              <a:ext cx="15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5996" name="Rectangle 60"/>
          <p:cNvSpPr>
            <a:spLocks noChangeArrowheads="1"/>
          </p:cNvSpPr>
          <p:nvPr/>
        </p:nvSpPr>
        <p:spPr bwMode="auto">
          <a:xfrm>
            <a:off x="3203575" y="1916113"/>
            <a:ext cx="20161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(a)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模拟表示</a:t>
            </a:r>
          </a:p>
        </p:txBody>
      </p:sp>
      <p:sp>
        <p:nvSpPr>
          <p:cNvPr id="295998" name="Rectangle 62"/>
          <p:cNvSpPr>
            <a:spLocks noChangeArrowheads="1"/>
          </p:cNvSpPr>
          <p:nvPr/>
        </p:nvSpPr>
        <p:spPr bwMode="auto">
          <a:xfrm>
            <a:off x="3565525" y="6308725"/>
            <a:ext cx="15113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1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(c)</a:t>
            </a:r>
            <a:r>
              <a:rPr lang="zh-CN" altLang="en-US" sz="1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脉冲表示</a:t>
            </a:r>
          </a:p>
        </p:txBody>
      </p:sp>
    </p:spTree>
    <p:extLst>
      <p:ext uri="{BB962C8B-B14F-4D97-AF65-F5344CB8AC3E}">
        <p14:creationId xmlns:p14="http://schemas.microsoft.com/office/powerpoint/2010/main" val="32158693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97" grpId="0" animBg="1"/>
      <p:bldP spid="295996" grpId="0"/>
      <p:bldP spid="2959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(6)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数字逻辑领域的前沿问题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多值逻辑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模糊逻辑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计算机辅助逻辑设计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集成电路设计自动化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可编程逻辑设计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数字系统与模拟系统的混合设计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逻辑电路的故障诊断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……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FC8F-86D7-424C-99B4-9F32DFF685FD}" type="slidenum">
              <a:rPr lang="en-US" altLang="zh-CN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51174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(7)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如何学习</a:t>
            </a:r>
            <a:r>
              <a:rPr lang="en-US" altLang="zh-CN" dirty="0"/>
              <a:t>《</a:t>
            </a:r>
            <a:r>
              <a:rPr lang="zh-CN" altLang="en-US" dirty="0"/>
              <a:t>数字逻辑电路</a:t>
            </a:r>
            <a:r>
              <a:rPr lang="en-US" altLang="zh-CN" dirty="0"/>
              <a:t>》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b="0" dirty="0"/>
              <a:t>学习数字逻辑电路的</a:t>
            </a:r>
            <a:r>
              <a:rPr lang="zh-CN" altLang="en-US" b="0" dirty="0" smtClean="0"/>
              <a:t>分析</a:t>
            </a:r>
            <a:r>
              <a:rPr lang="zh-CN" altLang="en-US" b="0" dirty="0"/>
              <a:t>与</a:t>
            </a:r>
            <a:r>
              <a:rPr lang="zh-CN" altLang="en-US" b="0" dirty="0" smtClean="0"/>
              <a:t>设计方法</a:t>
            </a:r>
            <a:r>
              <a:rPr lang="zh-CN" altLang="en-US" b="0" dirty="0"/>
              <a:t>，要借助于</a:t>
            </a:r>
            <a:r>
              <a:rPr lang="zh-CN" altLang="en-US" b="0" dirty="0">
                <a:solidFill>
                  <a:srgbClr val="FF0000"/>
                </a:solidFill>
              </a:rPr>
              <a:t>逻辑代数</a:t>
            </a:r>
            <a:r>
              <a:rPr lang="zh-CN" altLang="en-US" b="0" dirty="0"/>
              <a:t>这一数学工具。我们讲授逻辑代数中有关二值运算的公式、运算及定律及其在数字逻辑电路的应用</a:t>
            </a:r>
          </a:p>
          <a:p>
            <a:pPr lvl="1"/>
            <a:r>
              <a:rPr lang="zh-CN" altLang="en-US" b="0" dirty="0"/>
              <a:t>重点学习和掌握</a:t>
            </a:r>
            <a:r>
              <a:rPr lang="zh-CN" altLang="en-US" b="0" dirty="0">
                <a:solidFill>
                  <a:srgbClr val="FF0000"/>
                </a:solidFill>
              </a:rPr>
              <a:t>数字电路的基本原理和分析、设计方法</a:t>
            </a:r>
            <a:r>
              <a:rPr lang="zh-CN" altLang="en-US" b="0" dirty="0"/>
              <a:t>。</a:t>
            </a:r>
          </a:p>
          <a:p>
            <a:pPr lvl="1"/>
            <a:r>
              <a:rPr lang="zh-CN" altLang="en-US" b="0" dirty="0">
                <a:solidFill>
                  <a:srgbClr val="FF0000"/>
                </a:solidFill>
              </a:rPr>
              <a:t>重视实践环节，加强动手能力的锻炼</a:t>
            </a:r>
            <a:r>
              <a:rPr lang="zh-CN" altLang="en-US" b="0" dirty="0"/>
              <a:t>。</a:t>
            </a:r>
          </a:p>
          <a:p>
            <a:pPr lvl="1"/>
            <a:r>
              <a:rPr lang="zh-CN" altLang="en-US" b="0" dirty="0">
                <a:solidFill>
                  <a:srgbClr val="FF0000"/>
                </a:solidFill>
              </a:rPr>
              <a:t>作业和考试独立完成</a:t>
            </a:r>
            <a:r>
              <a:rPr lang="zh-CN" altLang="en-US" b="0" dirty="0"/>
              <a:t>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8237-8731-4096-98DE-E3D21FB827B9}" type="slidenum">
              <a:rPr lang="en-US" altLang="zh-CN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96490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前言</a:t>
            </a:r>
            <a:r>
              <a:rPr lang="zh-CN" altLang="en-US">
                <a:latin typeface="宋体" pitchFamily="2" charset="-122"/>
              </a:rPr>
              <a:t> </a:t>
            </a:r>
            <a:r>
              <a:rPr lang="en-US" altLang="zh-CN">
                <a:latin typeface="宋体" pitchFamily="2" charset="-122"/>
              </a:rPr>
              <a:t>(8)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443664" cy="45720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通过学习在计算机系统中用到的典型逻辑电路的设计分析，达到：</a:t>
            </a:r>
          </a:p>
          <a:p>
            <a:pPr marL="1080000" lvl="1" indent="-612000">
              <a:buFont typeface="Wingdings" pitchFamily="2" charset="2"/>
              <a:buNone/>
            </a:pPr>
            <a:r>
              <a:rPr lang="en-US" altLang="zh-CN" b="0"/>
              <a:t>1</a:t>
            </a:r>
            <a:r>
              <a:rPr lang="zh-CN" altLang="en-US" b="0" smtClean="0"/>
              <a:t>、 掌握</a:t>
            </a:r>
            <a:r>
              <a:rPr lang="zh-CN" altLang="en-US" b="0" dirty="0"/>
              <a:t>在逻辑设计中</a:t>
            </a:r>
            <a:r>
              <a:rPr lang="zh-CN" altLang="en-US" b="0" dirty="0" smtClean="0"/>
              <a:t>分析</a:t>
            </a:r>
            <a:r>
              <a:rPr lang="zh-CN" altLang="en-US" b="0" dirty="0"/>
              <a:t>和</a:t>
            </a:r>
            <a:r>
              <a:rPr lang="zh-CN" altLang="en-US" b="0" dirty="0" smtClean="0"/>
              <a:t>设计的</a:t>
            </a:r>
            <a:r>
              <a:rPr lang="zh-CN" altLang="en-US" b="0" dirty="0"/>
              <a:t>基本方法。</a:t>
            </a:r>
          </a:p>
          <a:p>
            <a:pPr marL="1080000" lvl="1" indent="-612000">
              <a:buFont typeface="Wingdings" pitchFamily="2" charset="2"/>
              <a:buNone/>
            </a:pPr>
            <a:r>
              <a:rPr lang="en-US" altLang="zh-CN" b="0" dirty="0"/>
              <a:t>2</a:t>
            </a:r>
            <a:r>
              <a:rPr lang="zh-CN" altLang="en-US" b="0" dirty="0"/>
              <a:t>、掌握在逻辑设计中应当注意的问题。</a:t>
            </a:r>
          </a:p>
          <a:p>
            <a:pPr marL="1080000" lvl="1" indent="-612000">
              <a:buFont typeface="Wingdings" pitchFamily="2" charset="2"/>
              <a:buNone/>
            </a:pPr>
            <a:r>
              <a:rPr lang="en-US" altLang="zh-CN" b="0" dirty="0"/>
              <a:t>3</a:t>
            </a:r>
            <a:r>
              <a:rPr lang="zh-CN" altLang="en-US" b="0" dirty="0"/>
              <a:t>、掌握在计算机系统中常用</a:t>
            </a:r>
            <a:r>
              <a:rPr lang="en-US" altLang="zh-CN" b="0" dirty="0"/>
              <a:t>IC</a:t>
            </a:r>
            <a:r>
              <a:rPr lang="zh-CN" altLang="en-US" b="0" dirty="0"/>
              <a:t>器件的性能及设计方法。</a:t>
            </a:r>
          </a:p>
          <a:p>
            <a:pPr marL="1080000" lvl="1" indent="-612000">
              <a:buFont typeface="Wingdings" pitchFamily="2" charset="2"/>
              <a:buNone/>
            </a:pPr>
            <a:r>
              <a:rPr lang="en-US" altLang="zh-CN" b="0" dirty="0"/>
              <a:t>4</a:t>
            </a:r>
            <a:r>
              <a:rPr lang="zh-CN" altLang="en-US" b="0" dirty="0"/>
              <a:t>、掌握基本硬件系统的调试和测试方法。</a:t>
            </a:r>
          </a:p>
          <a:p>
            <a:pPr marL="1080000" lvl="1" indent="-612000">
              <a:buFont typeface="Wingdings" pitchFamily="2" charset="2"/>
              <a:buNone/>
            </a:pPr>
            <a:r>
              <a:rPr lang="en-US" altLang="zh-CN" b="0" dirty="0"/>
              <a:t>5</a:t>
            </a:r>
            <a:r>
              <a:rPr lang="zh-CN" altLang="en-US" b="0" dirty="0"/>
              <a:t>、熟练掌握基本工具（万用表、示波器、逻辑分析仪</a:t>
            </a:r>
            <a:r>
              <a:rPr lang="en-US" altLang="zh-CN" b="0" dirty="0"/>
              <a:t>……</a:t>
            </a:r>
            <a:r>
              <a:rPr lang="zh-CN" altLang="en-US" b="0" dirty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1CDB-531E-47F7-AEAE-2E96311E8774}" type="slidenum">
              <a:rPr lang="en-US" altLang="zh-CN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819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课程的位置和重要性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课程的主要内容介绍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9355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数字逻辑电路课程的学习内容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1421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5C79-DCC2-4C78-864B-49F91AB25310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数字逻辑电路（理论教学：大班课程）</a:t>
            </a:r>
          </a:p>
          <a:p>
            <a:pPr lvl="1"/>
            <a:r>
              <a:rPr lang="zh-CN" altLang="en-US"/>
              <a:t>以课程讲解原理为主</a:t>
            </a:r>
          </a:p>
          <a:p>
            <a:pPr lvl="1"/>
            <a:r>
              <a:rPr lang="zh-CN" altLang="en-US"/>
              <a:t>通过理论学习，深刻理解并掌握数字电路的基本原理和分析、设计方法。</a:t>
            </a:r>
          </a:p>
          <a:p>
            <a:pPr lvl="1"/>
            <a:r>
              <a:rPr lang="zh-CN" altLang="en-US"/>
              <a:t>实验的目的是加深同学对课程中理论知识的理解。</a:t>
            </a:r>
          </a:p>
          <a:p>
            <a:pPr lvl="1"/>
            <a:r>
              <a:rPr lang="zh-CN" altLang="en-US"/>
              <a:t>为后续课程准备知识基础。</a:t>
            </a:r>
          </a:p>
        </p:txBody>
      </p:sp>
    </p:spTree>
    <p:extLst>
      <p:ext uri="{BB962C8B-B14F-4D97-AF65-F5344CB8AC3E}">
        <p14:creationId xmlns:p14="http://schemas.microsoft.com/office/powerpoint/2010/main" val="7451340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16C7-D79B-4CB8-844C-B83FAEDB2339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>
                <a:latin typeface="宋体" panose="02010600030101010101" pitchFamily="2" charset="-122"/>
              </a:rPr>
              <a:t>数字逻辑设计（实践教学：小班课程）</a:t>
            </a:r>
          </a:p>
          <a:p>
            <a:pPr lvl="1"/>
            <a:r>
              <a:rPr lang="zh-CN" altLang="en-US"/>
              <a:t>实践类课程。</a:t>
            </a:r>
          </a:p>
          <a:p>
            <a:pPr lvl="1"/>
            <a:r>
              <a:rPr lang="zh-CN" altLang="en-US"/>
              <a:t>通过理论学习，掌握数字电路的基本原理和分析、设计方法。</a:t>
            </a:r>
          </a:p>
          <a:p>
            <a:pPr lvl="1"/>
            <a:r>
              <a:rPr lang="zh-CN" altLang="en-US"/>
              <a:t>  通过基础实验和研究型实验，培养学生的动手能力和进行数字系统设计的能力。</a:t>
            </a:r>
          </a:p>
          <a:p>
            <a:pPr lvl="1"/>
            <a:r>
              <a:rPr lang="zh-CN" altLang="en-US"/>
              <a:t>为后续课程准备理论知识和实践知识基础。</a:t>
            </a:r>
          </a:p>
        </p:txBody>
      </p:sp>
    </p:spTree>
    <p:extLst>
      <p:ext uri="{BB962C8B-B14F-4D97-AF65-F5344CB8AC3E}">
        <p14:creationId xmlns:p14="http://schemas.microsoft.com/office/powerpoint/2010/main" val="40706011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8E357-1233-4661-84A2-5AD96FEDFDF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3</a:t>
            </a:r>
            <a:r>
              <a:rPr lang="zh-CN" altLang="en-US"/>
              <a:t>）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理论课与实践课的共同点和区别</a:t>
            </a:r>
          </a:p>
          <a:p>
            <a:pPr lvl="1"/>
            <a:r>
              <a:rPr lang="zh-CN" altLang="en-US"/>
              <a:t>共同点</a:t>
            </a:r>
          </a:p>
          <a:p>
            <a:pPr lvl="2"/>
            <a:r>
              <a:rPr lang="zh-CN" altLang="en-US"/>
              <a:t>关键知识点的覆盖范围基本相同</a:t>
            </a:r>
          </a:p>
          <a:p>
            <a:pPr lvl="2"/>
            <a:r>
              <a:rPr lang="zh-CN" altLang="en-US"/>
              <a:t>基础实验的内容基本相同</a:t>
            </a:r>
          </a:p>
          <a:p>
            <a:pPr lvl="1"/>
            <a:r>
              <a:rPr lang="zh-CN" altLang="en-US"/>
              <a:t>不同点</a:t>
            </a:r>
          </a:p>
          <a:p>
            <a:pPr lvl="2"/>
            <a:r>
              <a:rPr lang="zh-CN" altLang="en-US"/>
              <a:t>课程的进度不同</a:t>
            </a:r>
          </a:p>
          <a:p>
            <a:pPr lvl="2"/>
            <a:r>
              <a:rPr lang="zh-CN" altLang="en-US"/>
              <a:t>课堂内容讲解的详略程度不同</a:t>
            </a:r>
          </a:p>
          <a:p>
            <a:pPr lvl="2"/>
            <a:r>
              <a:rPr lang="zh-CN" altLang="en-US"/>
              <a:t>理论教学和实验教学的时间不同、深度不同</a:t>
            </a:r>
          </a:p>
          <a:p>
            <a:pPr lvl="2"/>
            <a:r>
              <a:rPr lang="zh-CN" altLang="en-US"/>
              <a:t>考核方式不同</a:t>
            </a:r>
          </a:p>
        </p:txBody>
      </p:sp>
    </p:spTree>
    <p:extLst>
      <p:ext uri="{BB962C8B-B14F-4D97-AF65-F5344CB8AC3E}">
        <p14:creationId xmlns:p14="http://schemas.microsoft.com/office/powerpoint/2010/main" val="26430656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3544-F261-40A3-8A48-294EC36B2A9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4</a:t>
            </a:r>
            <a:r>
              <a:rPr lang="zh-CN" altLang="en-US"/>
              <a:t>）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219256" cy="4607024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具体内容：实践</a:t>
            </a:r>
            <a:r>
              <a:rPr lang="zh-CN" altLang="en-US" dirty="0"/>
              <a:t>课与理论</a:t>
            </a:r>
            <a:r>
              <a:rPr lang="zh-CN" altLang="en-US" dirty="0" smtClean="0"/>
              <a:t>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授课</a:t>
            </a:r>
            <a:r>
              <a:rPr lang="zh-CN" altLang="en-US" dirty="0"/>
              <a:t>内容主要为基本的概念和分析设计方法</a:t>
            </a:r>
          </a:p>
          <a:p>
            <a:pPr lvl="1"/>
            <a:r>
              <a:rPr lang="zh-CN" altLang="en-US" dirty="0"/>
              <a:t>主要以学生自己动手做基础和研究型的实验</a:t>
            </a:r>
          </a:p>
          <a:p>
            <a:pPr lvl="1"/>
            <a:r>
              <a:rPr lang="zh-CN" altLang="en-US" dirty="0"/>
              <a:t>基础部分的实验采用电工电子实验中心基础实验课提供的实验内容。</a:t>
            </a:r>
          </a:p>
          <a:p>
            <a:pPr lvl="1"/>
            <a:r>
              <a:rPr lang="zh-CN" altLang="en-US" dirty="0"/>
              <a:t>为了让学生对整个数字电路设计有一个完整的概念，尽可能让学生发挥创造性。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数字逻辑设计</a:t>
            </a:r>
            <a:r>
              <a:rPr lang="zh-CN" altLang="en-US" dirty="0"/>
              <a:t>的实验以系统性、研究型的实验为主。</a:t>
            </a:r>
          </a:p>
        </p:txBody>
      </p:sp>
    </p:spTree>
    <p:extLst>
      <p:ext uri="{BB962C8B-B14F-4D97-AF65-F5344CB8AC3E}">
        <p14:creationId xmlns:p14="http://schemas.microsoft.com/office/powerpoint/2010/main" val="37156172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教师分工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赵有健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次课，第</a:t>
            </a:r>
            <a:r>
              <a:rPr lang="en-US" altLang="zh-CN" dirty="0" smtClean="0"/>
              <a:t>8~15</a:t>
            </a:r>
            <a:r>
              <a:rPr lang="zh-CN" altLang="en-US" dirty="0" smtClean="0"/>
              <a:t>次课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课程负责人，主讲课程简介、时序逻辑电路、可编程逻辑电路和电路新进展</a:t>
            </a:r>
            <a:endParaRPr lang="en-US" altLang="zh-CN" dirty="0" smtClean="0"/>
          </a:p>
          <a:p>
            <a:r>
              <a:rPr lang="zh-CN" altLang="en-US" dirty="0" smtClean="0"/>
              <a:t>陶品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2~7</a:t>
            </a:r>
            <a:r>
              <a:rPr lang="zh-CN" altLang="en-US" dirty="0" smtClean="0"/>
              <a:t>次课程，主讲组合逻辑电路</a:t>
            </a:r>
            <a:endParaRPr lang="en-US" altLang="zh-CN" dirty="0"/>
          </a:p>
          <a:p>
            <a:r>
              <a:rPr lang="zh-CN" altLang="en-US" dirty="0" smtClean="0"/>
              <a:t>全成斌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和实验室老师一起负责课程实验的安排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6333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81F3-B85C-4CB8-89E8-2A40C90A23BC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5</a:t>
            </a:r>
            <a:r>
              <a:rPr lang="zh-CN" altLang="en-US"/>
              <a:t>）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53340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教学形式：</a:t>
            </a:r>
            <a:r>
              <a:rPr lang="zh-CN" altLang="en-US" sz="2400" dirty="0">
                <a:latin typeface="宋体" panose="02010600030101010101" pitchFamily="2" charset="-122"/>
              </a:rPr>
              <a:t>讲课，辅导，网上、定时和现场答疑</a:t>
            </a:r>
            <a:endParaRPr lang="zh-CN" altLang="en-US" sz="2400" dirty="0"/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学时安排：</a:t>
            </a:r>
            <a:r>
              <a:rPr lang="en-US" altLang="zh-CN" sz="2800" dirty="0">
                <a:latin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学分，共</a:t>
            </a:r>
            <a:r>
              <a:rPr lang="en-US" altLang="zh-CN" sz="2800" dirty="0">
                <a:latin typeface="宋体" panose="02010600030101010101" pitchFamily="2" charset="-122"/>
              </a:rPr>
              <a:t>48</a:t>
            </a:r>
            <a:r>
              <a:rPr lang="zh-CN" altLang="en-US" sz="2800" dirty="0">
                <a:latin typeface="宋体" panose="02010600030101010101" pitchFamily="2" charset="-122"/>
              </a:rPr>
              <a:t>学时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教学内容</a:t>
            </a:r>
            <a:r>
              <a:rPr lang="zh-CN" altLang="en-US" sz="2800" dirty="0"/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第一章：前言和基本知识</a:t>
            </a:r>
            <a:r>
              <a:rPr lang="zh-CN" altLang="en-US" sz="2400" dirty="0" smtClean="0">
                <a:latin typeface="宋体" panose="02010600030101010101" pitchFamily="2" charset="-122"/>
              </a:rPr>
              <a:t>介绍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周，前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第二章  逻辑代数和化简</a:t>
            </a:r>
            <a:r>
              <a:rPr lang="zh-CN" altLang="en-US" sz="2400" dirty="0" smtClean="0">
                <a:latin typeface="宋体" panose="02010600030101010101" pitchFamily="2" charset="-122"/>
              </a:rPr>
              <a:t>方法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6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第三章：门电路 	      </a:t>
            </a:r>
            <a:r>
              <a:rPr lang="zh-CN" altLang="en-US" sz="2400" dirty="0" smtClean="0">
                <a:latin typeface="宋体" panose="02010600030101010101" pitchFamily="2" charset="-122"/>
              </a:rPr>
              <a:t>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第四章：组合逻辑电路  </a:t>
            </a:r>
            <a:r>
              <a:rPr lang="zh-CN" altLang="en-US" sz="2400" dirty="0" smtClean="0">
                <a:latin typeface="宋体" panose="02010600030101010101" pitchFamily="2" charset="-122"/>
              </a:rPr>
              <a:t>    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5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第五章：时序逻辑电路      </a:t>
            </a:r>
            <a:r>
              <a:rPr lang="zh-CN" altLang="en-US" sz="2400" dirty="0" smtClean="0">
                <a:latin typeface="宋体" panose="02010600030101010101" pitchFamily="2" charset="-122"/>
              </a:rPr>
              <a:t>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8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12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15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第六章：可编程逻辑电路	</a:t>
            </a:r>
            <a:r>
              <a:rPr lang="zh-CN" altLang="en-US" sz="2400" dirty="0" smtClean="0">
                <a:latin typeface="宋体" panose="02010600030101010101" pitchFamily="2" charset="-122"/>
              </a:rPr>
              <a:t>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13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15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数字逻辑电路课程总复习	</a:t>
            </a:r>
            <a:r>
              <a:rPr lang="zh-CN" altLang="en-US" sz="2400" dirty="0" smtClean="0">
                <a:latin typeface="宋体" panose="02010600030101010101" pitchFamily="2" charset="-122"/>
              </a:rPr>
              <a:t>  （</a:t>
            </a:r>
            <a:r>
              <a:rPr lang="zh-CN" altLang="en-US" sz="2400" dirty="0">
                <a:latin typeface="宋体" panose="02010600030101010101" pitchFamily="2" charset="-122"/>
              </a:rPr>
              <a:t>第</a:t>
            </a:r>
            <a:r>
              <a:rPr lang="en-US" altLang="zh-CN" sz="2400" dirty="0">
                <a:latin typeface="宋体" panose="02010600030101010101" pitchFamily="2" charset="-122"/>
              </a:rPr>
              <a:t>16</a:t>
            </a:r>
            <a:r>
              <a:rPr lang="zh-CN" altLang="en-US" sz="2400" dirty="0">
                <a:latin typeface="宋体" panose="02010600030101010101" pitchFamily="2" charset="-122"/>
              </a:rPr>
              <a:t>周，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</p:txBody>
      </p:sp>
    </p:spTree>
    <p:extLst>
      <p:ext uri="{BB962C8B-B14F-4D97-AF65-F5344CB8AC3E}">
        <p14:creationId xmlns:p14="http://schemas.microsoft.com/office/powerpoint/2010/main" val="32150475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0E12-7830-4D58-95A0-3303DA5CB2B4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课程基本情况（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96752"/>
            <a:ext cx="8763000" cy="56612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教学的具体内容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dirty="0">
                <a:latin typeface="宋体" panose="02010600030101010101" pitchFamily="2" charset="-122"/>
              </a:rPr>
              <a:t>前言和逻辑代数：基本概念，卡诺图，表格化简法等 ；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dirty="0">
                <a:latin typeface="宋体" panose="02010600030101010101" pitchFamily="2" charset="-122"/>
              </a:rPr>
              <a:t>门电路：三种基本逻辑运算（与或非），</a:t>
            </a:r>
            <a:r>
              <a:rPr lang="en-US" altLang="zh-CN" sz="2600" dirty="0">
                <a:latin typeface="宋体" panose="02010600030101010101" pitchFamily="2" charset="-122"/>
              </a:rPr>
              <a:t>TTL</a:t>
            </a:r>
            <a:r>
              <a:rPr lang="zh-CN" altLang="en-US" sz="2600" dirty="0">
                <a:latin typeface="宋体" panose="02010600030101010101" pitchFamily="2" charset="-122"/>
              </a:rPr>
              <a:t>、门电路静态特性和动态特性；        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dirty="0">
                <a:latin typeface="宋体" panose="02010600030101010101" pitchFamily="2" charset="-122"/>
              </a:rPr>
              <a:t>组合逻辑电路：定义、分析方法、设计方法，组合电路中的竞争</a:t>
            </a:r>
            <a:r>
              <a:rPr lang="en-US" altLang="zh-CN" sz="2600" dirty="0"/>
              <a:t>—</a:t>
            </a:r>
            <a:r>
              <a:rPr lang="zh-CN" altLang="en-US" sz="2600" dirty="0">
                <a:latin typeface="宋体" panose="02010600030101010101" pitchFamily="2" charset="-122"/>
              </a:rPr>
              <a:t>冒险，常用的逻辑功能的实现；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dirty="0">
                <a:latin typeface="宋体" panose="02010600030101010101" pitchFamily="2" charset="-122"/>
              </a:rPr>
              <a:t>时序电路：触发器的原理、功能、特性，时序电路的特点、分析方法和设计方法，典型的时序逻辑电路；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dirty="0">
                <a:latin typeface="宋体" panose="02010600030101010101" pitchFamily="2" charset="-122"/>
              </a:rPr>
              <a:t>可编程逻辑器件：可编程逻辑的工作原理及应用，</a:t>
            </a:r>
            <a:r>
              <a:rPr lang="en-US" altLang="zh-CN" sz="2600" dirty="0">
                <a:latin typeface="宋体" panose="02010600030101010101" pitchFamily="2" charset="-122"/>
              </a:rPr>
              <a:t>FPGA</a:t>
            </a:r>
            <a:r>
              <a:rPr lang="zh-CN" altLang="en-US" sz="2600" dirty="0">
                <a:latin typeface="宋体" panose="02010600030101010101" pitchFamily="2" charset="-122"/>
              </a:rPr>
              <a:t>和</a:t>
            </a:r>
            <a:r>
              <a:rPr lang="en-US" altLang="zh-CN" sz="2600" dirty="0">
                <a:latin typeface="宋体" panose="02010600030101010101" pitchFamily="2" charset="-122"/>
              </a:rPr>
              <a:t>PLD</a:t>
            </a:r>
            <a:r>
              <a:rPr lang="zh-CN" altLang="en-US" sz="2600" dirty="0">
                <a:latin typeface="宋体" panose="02010600030101010101" pitchFamily="2" charset="-122"/>
              </a:rPr>
              <a:t>的功能及其特点 。</a:t>
            </a:r>
          </a:p>
        </p:txBody>
      </p:sp>
    </p:spTree>
    <p:extLst>
      <p:ext uri="{BB962C8B-B14F-4D97-AF65-F5344CB8AC3E}">
        <p14:creationId xmlns:p14="http://schemas.microsoft.com/office/powerpoint/2010/main" val="1397225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课程基本情况（</a:t>
            </a:r>
            <a:r>
              <a:rPr lang="en-US" altLang="zh-CN"/>
              <a:t>7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EFA9-A866-4C2A-BED9-F58250149357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教学改革计划（由理论课教师和实验课教师联合检查）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增加硬件描述语言内容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实验手段更新，增加可编程器件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加强实验环节，增加</a:t>
            </a:r>
            <a:r>
              <a:rPr lang="zh-CN" altLang="en-US" dirty="0" smtClean="0">
                <a:solidFill>
                  <a:srgbClr val="FF0000"/>
                </a:solidFill>
              </a:rPr>
              <a:t>创意</a:t>
            </a:r>
            <a:r>
              <a:rPr lang="zh-CN" altLang="en-US" dirty="0" smtClean="0"/>
              <a:t>实验</a:t>
            </a:r>
            <a:endParaRPr lang="en-US" altLang="zh-CN" dirty="0" smtClean="0"/>
          </a:p>
          <a:p>
            <a:r>
              <a:rPr lang="zh-CN" altLang="en-US" dirty="0" smtClean="0"/>
              <a:t>课程</a:t>
            </a:r>
            <a:r>
              <a:rPr lang="zh-CN" altLang="en-US" dirty="0"/>
              <a:t>的考核和评分方式</a:t>
            </a:r>
          </a:p>
          <a:p>
            <a:pPr lvl="1"/>
            <a:r>
              <a:rPr lang="zh-CN" altLang="en-US" dirty="0"/>
              <a:t>理论考试（期末考试）占</a:t>
            </a:r>
            <a:r>
              <a:rPr lang="en-US" altLang="zh-CN" dirty="0"/>
              <a:t>80</a:t>
            </a:r>
            <a:r>
              <a:rPr lang="zh-CN" altLang="en-US" dirty="0"/>
              <a:t>％；</a:t>
            </a:r>
          </a:p>
          <a:p>
            <a:pPr lvl="1"/>
            <a:r>
              <a:rPr lang="zh-CN" altLang="en-US" dirty="0"/>
              <a:t>平时作业占</a:t>
            </a:r>
            <a:r>
              <a:rPr lang="en-US" altLang="zh-CN" dirty="0"/>
              <a:t>20</a:t>
            </a:r>
            <a:r>
              <a:rPr lang="zh-CN" altLang="en-US" dirty="0"/>
              <a:t>％；</a:t>
            </a:r>
          </a:p>
        </p:txBody>
      </p:sp>
    </p:spTree>
    <p:extLst>
      <p:ext uri="{BB962C8B-B14F-4D97-AF65-F5344CB8AC3E}">
        <p14:creationId xmlns:p14="http://schemas.microsoft.com/office/powerpoint/2010/main" val="42031662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教材及推荐参考书：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A068-1F52-4C44-9C22-D3D9DAEB7317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94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23850" y="1484313"/>
            <a:ext cx="8281988" cy="4824412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zh-CN" altLang="en-US" sz="2400" b="1" dirty="0"/>
              <a:t>教材：数字逻辑与数字集成电路（第二版）</a:t>
            </a:r>
          </a:p>
          <a:p>
            <a:pPr marL="609600" indent="-609600">
              <a:lnSpc>
                <a:spcPct val="80000"/>
              </a:lnSpc>
            </a:pPr>
            <a:r>
              <a:rPr lang="zh-CN" altLang="en-US" sz="2400" b="1" dirty="0"/>
              <a:t>推荐参考书：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000" b="0" dirty="0"/>
              <a:t>Digital Logic Circuit Analysis &amp; Design,          </a:t>
            </a:r>
          </a:p>
          <a:p>
            <a:pPr marL="990600" lvl="1" indent="-533400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         </a:t>
            </a:r>
            <a:r>
              <a:rPr lang="zh-CN" altLang="en-US" sz="2000" b="0" dirty="0"/>
              <a:t>清华大学出版社影印教材（</a:t>
            </a:r>
            <a:r>
              <a:rPr lang="en-US" altLang="zh-CN" sz="2000" b="0" dirty="0"/>
              <a:t>1999</a:t>
            </a:r>
            <a:r>
              <a:rPr lang="zh-CN" altLang="en-US" sz="2000" b="0" dirty="0"/>
              <a:t>）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000" b="0" dirty="0"/>
              <a:t>Introduction To Logic Design</a:t>
            </a:r>
            <a:r>
              <a:rPr lang="zh-CN" altLang="en-US" sz="2000" b="0" dirty="0"/>
              <a:t>，                   </a:t>
            </a:r>
          </a:p>
          <a:p>
            <a:pPr marL="990600" lvl="1" indent="-53340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         清华大学出版社影印教材（</a:t>
            </a:r>
            <a:r>
              <a:rPr lang="en-US" altLang="zh-CN" sz="2000" b="0" dirty="0"/>
              <a:t>2002</a:t>
            </a:r>
            <a:r>
              <a:rPr lang="zh-CN" altLang="en-US" sz="2000" b="0" dirty="0"/>
              <a:t>） 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000" b="0" dirty="0"/>
              <a:t>Digital Fundamentals                                  </a:t>
            </a:r>
          </a:p>
          <a:p>
            <a:pPr marL="990600" lvl="1" indent="-533400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         </a:t>
            </a:r>
            <a:r>
              <a:rPr lang="zh-CN" altLang="en-US" sz="2000" b="0" dirty="0"/>
              <a:t>科学出版社影印教材（</a:t>
            </a:r>
            <a:r>
              <a:rPr lang="en-US" altLang="zh-CN" sz="2000" b="0" dirty="0"/>
              <a:t>2002</a:t>
            </a:r>
            <a:r>
              <a:rPr lang="zh-CN" altLang="en-US" sz="2000" b="0" dirty="0"/>
              <a:t>） </a:t>
            </a:r>
          </a:p>
          <a:p>
            <a:pPr marL="990600" lvl="1" indent="-533400">
              <a:lnSpc>
                <a:spcPct val="80000"/>
              </a:lnSpc>
            </a:pPr>
            <a:r>
              <a:rPr lang="zh-CN" altLang="en-US" sz="2000" b="0" dirty="0"/>
              <a:t>数字电子技术基础（第四版）阎石，高等教育出版社</a:t>
            </a:r>
          </a:p>
          <a:p>
            <a:pPr marL="990600" lvl="1" indent="-533400">
              <a:lnSpc>
                <a:spcPct val="80000"/>
              </a:lnSpc>
              <a:buFont typeface="Wingdings" pitchFamily="2" charset="2"/>
              <a:buNone/>
            </a:pPr>
            <a:endParaRPr lang="en-US" altLang="zh-CN" sz="2000" b="0" smtClean="0"/>
          </a:p>
          <a:p>
            <a:pPr marL="990600" lvl="1" indent="-53340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smtClean="0"/>
              <a:t>英文</a:t>
            </a:r>
            <a:r>
              <a:rPr lang="zh-CN" altLang="en-US" sz="2000" b="0" dirty="0"/>
              <a:t>参考书关键词：”</a:t>
            </a:r>
            <a:r>
              <a:rPr lang="en-US" altLang="zh-CN" sz="2000" b="0" dirty="0"/>
              <a:t>Digital Logic”, “Logic Design”, “Digital Design”, ”Digital Logic Design”, “Digital Circuit Design”</a:t>
            </a:r>
            <a:r>
              <a:rPr lang="zh-CN" altLang="en-US" sz="2000" b="0" dirty="0"/>
              <a:t>，”</a:t>
            </a:r>
            <a:r>
              <a:rPr lang="en-US" altLang="zh-CN" sz="2000" b="0" dirty="0"/>
              <a:t>Digital Logic Circuit Design”,   “Logic and Computer Design” </a:t>
            </a:r>
            <a:r>
              <a:rPr lang="zh-CN" altLang="en-US" sz="2000" b="0" dirty="0"/>
              <a:t>，”</a:t>
            </a:r>
            <a:r>
              <a:rPr lang="en-US" altLang="zh-CN" sz="2000" b="0" dirty="0"/>
              <a:t>Design of Logic Systems”,……</a:t>
            </a:r>
          </a:p>
        </p:txBody>
      </p:sp>
    </p:spTree>
    <p:extLst>
      <p:ext uri="{BB962C8B-B14F-4D97-AF65-F5344CB8AC3E}">
        <p14:creationId xmlns:p14="http://schemas.microsoft.com/office/powerpoint/2010/main" val="35806778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课程的位置和重要性</a:t>
            </a:r>
            <a:endParaRPr lang="en-US" altLang="zh-CN" dirty="0"/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国际一流大学相关课程调研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5270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92211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硬件</a:t>
            </a:r>
            <a:r>
              <a:rPr lang="zh-CN" altLang="en-US" dirty="0"/>
              <a:t>课程的重要性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国外一流大学</a:t>
            </a:r>
            <a:r>
              <a:rPr lang="zh-CN" altLang="en-US" dirty="0"/>
              <a:t>计算机专业</a:t>
            </a:r>
            <a:r>
              <a:rPr lang="zh-CN" altLang="en-US" dirty="0" smtClean="0"/>
              <a:t>本科培养体系：</a:t>
            </a:r>
            <a:endParaRPr lang="en-US" altLang="zh-CN" dirty="0"/>
          </a:p>
          <a:p>
            <a:pPr lvl="1"/>
            <a:r>
              <a:rPr lang="en-US" altLang="zh-CN" dirty="0" smtClean="0"/>
              <a:t>MIT</a:t>
            </a:r>
          </a:p>
          <a:p>
            <a:pPr lvl="1"/>
            <a:r>
              <a:rPr lang="en-US" altLang="zh-CN" dirty="0" smtClean="0"/>
              <a:t>Stanford</a:t>
            </a:r>
          </a:p>
          <a:p>
            <a:pPr lvl="1"/>
            <a:r>
              <a:rPr lang="en-US" altLang="zh-CN" dirty="0" smtClean="0"/>
              <a:t>CMU</a:t>
            </a:r>
          </a:p>
          <a:p>
            <a:pPr lvl="1"/>
            <a:r>
              <a:rPr lang="en-US" altLang="zh-CN" dirty="0" smtClean="0"/>
              <a:t>Berkeley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99327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站在高水平人才培养的角度看</a:t>
            </a:r>
            <a:br>
              <a:rPr lang="zh-CN" altLang="en-US"/>
            </a:br>
            <a:r>
              <a:rPr lang="zh-CN" altLang="en-US"/>
              <a:t>硬件课程的重要性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ACM / </a:t>
            </a:r>
            <a:r>
              <a:rPr lang="en-US" altLang="zh-CN" dirty="0" smtClean="0"/>
              <a:t>IEEE-CS Computer Curriculum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CC2017</a:t>
            </a:r>
          </a:p>
          <a:p>
            <a:pPr lvl="1"/>
            <a:r>
              <a:rPr lang="en-US" altLang="zh-CN" dirty="0" smtClean="0"/>
              <a:t>CS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CE </a:t>
            </a:r>
            <a:r>
              <a:rPr lang="zh-CN" altLang="en-US" dirty="0" smtClean="0"/>
              <a:t>是最核心的两个专业方向</a:t>
            </a:r>
            <a:endParaRPr lang="en-US" altLang="zh-CN" dirty="0" smtClean="0"/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948606"/>
              </p:ext>
            </p:extLst>
          </p:nvPr>
        </p:nvGraphicFramePr>
        <p:xfrm>
          <a:off x="1124107" y="3146656"/>
          <a:ext cx="6976285" cy="3450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4413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站在高水平人才培养的角度看</a:t>
            </a:r>
            <a:br>
              <a:rPr lang="zh-CN" altLang="en-US"/>
            </a:br>
            <a:r>
              <a:rPr lang="zh-CN" altLang="en-US"/>
              <a:t>硬件课程的重要性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mtClean="0"/>
              <a:t>一流名校的</a:t>
            </a:r>
            <a:r>
              <a:rPr lang="en-US" altLang="zh-CN" smtClean="0"/>
              <a:t>CE</a:t>
            </a:r>
            <a:r>
              <a:rPr lang="zh-CN" altLang="en-US" smtClean="0"/>
              <a:t>人才培养：</a:t>
            </a:r>
            <a:endParaRPr lang="en-US" altLang="zh-CN" smtClean="0"/>
          </a:p>
          <a:p>
            <a:pPr lvl="1"/>
            <a:r>
              <a:rPr lang="en-US" altLang="zh-CN" smtClean="0"/>
              <a:t>CMU</a:t>
            </a:r>
            <a:r>
              <a:rPr lang="zh-CN" altLang="en-US" smtClean="0"/>
              <a:t>有两个相关专业</a:t>
            </a:r>
            <a:endParaRPr lang="en-US" altLang="zh-CN" smtClean="0"/>
          </a:p>
          <a:p>
            <a:pPr lvl="2"/>
            <a:r>
              <a:rPr lang="en-US" altLang="zh-CN" smtClean="0"/>
              <a:t>CS</a:t>
            </a:r>
            <a:r>
              <a:rPr lang="zh-CN" altLang="en-US" smtClean="0"/>
              <a:t>偏重</a:t>
            </a:r>
            <a:r>
              <a:rPr lang="zh-CN" altLang="en-US"/>
              <a:t>计算机理论、数学、计算生物学</a:t>
            </a:r>
            <a:r>
              <a:rPr lang="zh-CN" altLang="en-US" smtClean="0"/>
              <a:t>等</a:t>
            </a:r>
            <a:endParaRPr lang="en-US" altLang="zh-CN" smtClean="0"/>
          </a:p>
          <a:p>
            <a:pPr lvl="2"/>
            <a:r>
              <a:rPr lang="en-US" altLang="zh-CN" smtClean="0"/>
              <a:t>ECE</a:t>
            </a:r>
            <a:r>
              <a:rPr lang="zh-CN" altLang="en-US" smtClean="0"/>
              <a:t>将电子工程与计算机工程融会贯通</a:t>
            </a:r>
            <a:endParaRPr lang="en-US" altLang="zh-CN" smtClean="0"/>
          </a:p>
          <a:p>
            <a:pPr lvl="1"/>
            <a:r>
              <a:rPr lang="en-US" altLang="zh-CN" smtClean="0"/>
              <a:t>Stanford</a:t>
            </a:r>
            <a:r>
              <a:rPr lang="zh-CN" altLang="en-US" smtClean="0"/>
              <a:t>有两个相关专业</a:t>
            </a:r>
            <a:endParaRPr lang="en-US" altLang="zh-CN" smtClean="0"/>
          </a:p>
          <a:p>
            <a:pPr lvl="2"/>
            <a:r>
              <a:rPr lang="en-US" altLang="zh-CN" smtClean="0"/>
              <a:t>CS</a:t>
            </a:r>
            <a:r>
              <a:rPr lang="zh-CN" altLang="en-US" smtClean="0"/>
              <a:t>分</a:t>
            </a:r>
            <a:r>
              <a:rPr lang="en-US" altLang="zh-CN" smtClean="0"/>
              <a:t>10</a:t>
            </a:r>
            <a:r>
              <a:rPr lang="zh-CN" altLang="en-US" smtClean="0"/>
              <a:t>个培养方向，</a:t>
            </a:r>
            <a:r>
              <a:rPr lang="en-US" altLang="zh-CN" smtClean="0"/>
              <a:t>CE</a:t>
            </a:r>
            <a:r>
              <a:rPr lang="zh-CN" altLang="en-US" smtClean="0"/>
              <a:t>是其中之一</a:t>
            </a:r>
            <a:endParaRPr lang="en-US" altLang="zh-CN" smtClean="0"/>
          </a:p>
          <a:p>
            <a:pPr lvl="2"/>
            <a:r>
              <a:rPr lang="en-US" altLang="zh-CN" smtClean="0"/>
              <a:t>EE</a:t>
            </a:r>
            <a:r>
              <a:rPr lang="zh-CN" altLang="en-US" smtClean="0"/>
              <a:t>分</a:t>
            </a:r>
            <a:r>
              <a:rPr lang="en-US" altLang="zh-CN" smtClean="0"/>
              <a:t>8</a:t>
            </a:r>
            <a:r>
              <a:rPr lang="zh-CN" altLang="en-US" smtClean="0"/>
              <a:t>个研究方向，</a:t>
            </a:r>
            <a:r>
              <a:rPr lang="en-US" altLang="zh-CN" smtClean="0"/>
              <a:t>Digital System</a:t>
            </a:r>
            <a:r>
              <a:rPr lang="zh-CN" altLang="en-US" smtClean="0"/>
              <a:t>是必修课</a:t>
            </a:r>
            <a:endParaRPr lang="en-US" altLang="zh-CN" smtClean="0"/>
          </a:p>
          <a:p>
            <a:pPr lvl="1"/>
            <a:r>
              <a:rPr lang="en-US" altLang="zh-CN" smtClean="0"/>
              <a:t>Berkeley</a:t>
            </a:r>
            <a:r>
              <a:rPr lang="zh-CN" altLang="en-US" smtClean="0"/>
              <a:t>有两个相关专业</a:t>
            </a:r>
            <a:endParaRPr lang="en-US" altLang="zh-CN" smtClean="0"/>
          </a:p>
          <a:p>
            <a:pPr lvl="2"/>
            <a:r>
              <a:rPr lang="en-US" altLang="zh-CN"/>
              <a:t>School of </a:t>
            </a:r>
            <a:r>
              <a:rPr lang="en-US" altLang="zh-CN" smtClean="0"/>
              <a:t>Information</a:t>
            </a:r>
            <a:r>
              <a:rPr lang="zh-CN" altLang="en-US" smtClean="0"/>
              <a:t>不涉及硬件，无本科生</a:t>
            </a:r>
            <a:endParaRPr lang="en-US" altLang="zh-CN" smtClean="0"/>
          </a:p>
          <a:p>
            <a:pPr lvl="2"/>
            <a:r>
              <a:rPr lang="en-US" altLang="zh-CN" smtClean="0"/>
              <a:t>EECS</a:t>
            </a:r>
            <a:r>
              <a:rPr lang="zh-CN" altLang="en-US" smtClean="0"/>
              <a:t>有两个方向：</a:t>
            </a:r>
            <a:r>
              <a:rPr lang="en-US" altLang="zh-CN" smtClean="0"/>
              <a:t>ECE</a:t>
            </a:r>
            <a:r>
              <a:rPr lang="zh-CN" altLang="en-US" smtClean="0"/>
              <a:t>和</a:t>
            </a:r>
            <a:r>
              <a:rPr lang="en-US" altLang="zh-CN" smtClean="0"/>
              <a:t>CSE</a:t>
            </a:r>
            <a:r>
              <a:rPr lang="zh-CN" altLang="en-US" smtClean="0"/>
              <a:t>，“微电子电路”是重要基础课</a:t>
            </a:r>
            <a:endParaRPr lang="en-US" altLang="zh-CN" smtClean="0"/>
          </a:p>
          <a:p>
            <a:pPr lvl="1"/>
            <a:r>
              <a:rPr lang="en-US" altLang="zh-CN" smtClean="0"/>
              <a:t>MIT</a:t>
            </a:r>
            <a:r>
              <a:rPr lang="zh-CN" altLang="en-US" smtClean="0"/>
              <a:t>只有一个</a:t>
            </a:r>
            <a:r>
              <a:rPr lang="en-US" altLang="zh-CN" smtClean="0"/>
              <a:t>EECS</a:t>
            </a:r>
            <a:r>
              <a:rPr lang="zh-CN" altLang="en-US" smtClean="0"/>
              <a:t>系</a:t>
            </a:r>
            <a:endParaRPr lang="en-US" altLang="zh-CN" smtClean="0"/>
          </a:p>
          <a:p>
            <a:pPr lvl="2"/>
            <a:r>
              <a:rPr lang="zh-CN" altLang="en-US" smtClean="0"/>
              <a:t>人才培养分</a:t>
            </a:r>
            <a:r>
              <a:rPr lang="en-US" altLang="zh-CN" smtClean="0"/>
              <a:t>3</a:t>
            </a:r>
            <a:r>
              <a:rPr lang="zh-CN" altLang="en-US" smtClean="0"/>
              <a:t>个方向</a:t>
            </a:r>
            <a:r>
              <a:rPr lang="zh-CN" altLang="en-US"/>
              <a:t>：</a:t>
            </a:r>
            <a:r>
              <a:rPr lang="en-US" altLang="zh-CN" smtClean="0"/>
              <a:t>ESE</a:t>
            </a:r>
            <a:r>
              <a:rPr lang="zh-CN" altLang="en-US" smtClean="0"/>
              <a:t>、</a:t>
            </a:r>
            <a:r>
              <a:rPr lang="en-US" altLang="zh-CN" smtClean="0"/>
              <a:t>EE&amp;CS</a:t>
            </a:r>
            <a:r>
              <a:rPr lang="zh-CN" altLang="en-US" smtClean="0"/>
              <a:t>、</a:t>
            </a:r>
            <a:r>
              <a:rPr lang="en-US" altLang="zh-CN" smtClean="0"/>
              <a:t>CSE</a:t>
            </a:r>
          </a:p>
          <a:p>
            <a:r>
              <a:rPr lang="zh-CN" altLang="en-US" smtClean="0">
                <a:solidFill>
                  <a:srgbClr val="00B0F0"/>
                </a:solidFill>
              </a:rPr>
              <a:t>结论：硬件设计能力培养是美国一流计算机人才培养的重要组成部分</a:t>
            </a:r>
            <a:endParaRPr lang="en-US" altLang="zh-CN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566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99592" y="126753"/>
            <a:ext cx="7128792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/>
              <a:t>18-100</a:t>
            </a:r>
            <a:r>
              <a:rPr lang="zh-CN" altLang="en-US" sz="2000" smtClean="0"/>
              <a:t>，</a:t>
            </a:r>
            <a:r>
              <a:rPr lang="en-US" altLang="zh-CN" sz="2000" smtClean="0"/>
              <a:t>Introduction to Electrical and Computer Engineering</a:t>
            </a:r>
            <a:endParaRPr lang="zh-CN" altLang="en-US" sz="2000"/>
          </a:p>
        </p:txBody>
      </p:sp>
      <p:sp>
        <p:nvSpPr>
          <p:cNvPr id="6" name="圆角矩形 5"/>
          <p:cNvSpPr/>
          <p:nvPr/>
        </p:nvSpPr>
        <p:spPr>
          <a:xfrm>
            <a:off x="323528" y="1278881"/>
            <a:ext cx="1440160" cy="9361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18-200</a:t>
            </a:r>
            <a:r>
              <a:rPr lang="zh-CN" altLang="en-US" sz="1200" smtClean="0"/>
              <a:t>，</a:t>
            </a:r>
            <a:r>
              <a:rPr lang="en-US" altLang="zh-CN" sz="1200" smtClean="0"/>
              <a:t>Emerging Trends in Electrical and Computer Engineering</a:t>
            </a:r>
            <a:endParaRPr lang="zh-CN" altLang="en-US" sz="1200"/>
          </a:p>
        </p:txBody>
      </p:sp>
      <p:sp>
        <p:nvSpPr>
          <p:cNvPr id="7" name="圆角矩形 6"/>
          <p:cNvSpPr/>
          <p:nvPr/>
        </p:nvSpPr>
        <p:spPr>
          <a:xfrm>
            <a:off x="1767767" y="1290961"/>
            <a:ext cx="1440160" cy="9361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18-202</a:t>
            </a:r>
            <a:r>
              <a:rPr lang="zh-CN" altLang="en-US" sz="1200" smtClean="0"/>
              <a:t>，</a:t>
            </a:r>
            <a:r>
              <a:rPr lang="en-US" altLang="zh-CN" sz="1200" smtClean="0"/>
              <a:t>Mathematical Foundations of Electrical Engineering</a:t>
            </a:r>
            <a:endParaRPr lang="zh-CN" altLang="en-US" sz="1200"/>
          </a:p>
        </p:txBody>
      </p:sp>
      <p:sp>
        <p:nvSpPr>
          <p:cNvPr id="8" name="圆角矩形 7"/>
          <p:cNvSpPr/>
          <p:nvPr/>
        </p:nvSpPr>
        <p:spPr>
          <a:xfrm>
            <a:off x="3209617" y="1303041"/>
            <a:ext cx="1440160" cy="9361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18-213</a:t>
            </a:r>
            <a:r>
              <a:rPr lang="zh-CN" altLang="en-US" sz="1200" smtClean="0"/>
              <a:t>，</a:t>
            </a:r>
            <a:r>
              <a:rPr lang="en-US" altLang="zh-CN" sz="1200" smtClean="0"/>
              <a:t>Introduction to Computer Systems</a:t>
            </a:r>
            <a:endParaRPr lang="zh-CN" altLang="en-US" sz="1200"/>
          </a:p>
        </p:txBody>
      </p:sp>
      <p:sp>
        <p:nvSpPr>
          <p:cNvPr id="9" name="圆角矩形 8"/>
          <p:cNvSpPr/>
          <p:nvPr/>
        </p:nvSpPr>
        <p:spPr>
          <a:xfrm>
            <a:off x="4649777" y="1290961"/>
            <a:ext cx="1440160" cy="936104"/>
          </a:xfrm>
          <a:prstGeom prst="roundRect">
            <a:avLst/>
          </a:prstGeom>
          <a:solidFill>
            <a:srgbClr val="00B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18-220</a:t>
            </a:r>
            <a:r>
              <a:rPr lang="zh-CN" altLang="en-US" sz="1200" smtClean="0"/>
              <a:t>，</a:t>
            </a:r>
            <a:r>
              <a:rPr lang="en-US" altLang="zh-CN" sz="1200" smtClean="0"/>
              <a:t>Electronic Devices and Analog Circuits</a:t>
            </a:r>
            <a:endParaRPr lang="zh-CN" altLang="en-US" sz="1200"/>
          </a:p>
        </p:txBody>
      </p:sp>
      <p:sp>
        <p:nvSpPr>
          <p:cNvPr id="10" name="圆角矩形 9"/>
          <p:cNvSpPr/>
          <p:nvPr/>
        </p:nvSpPr>
        <p:spPr>
          <a:xfrm>
            <a:off x="6089937" y="1308507"/>
            <a:ext cx="1440160" cy="936104"/>
          </a:xfrm>
          <a:prstGeom prst="roundRect">
            <a:avLst/>
          </a:prstGeom>
          <a:solidFill>
            <a:srgbClr val="00B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18-240</a:t>
            </a:r>
            <a:r>
              <a:rPr lang="zh-CN" altLang="en-US" sz="1200" smtClean="0"/>
              <a:t>，</a:t>
            </a:r>
            <a:r>
              <a:rPr lang="en-US" altLang="zh-CN" sz="1200" smtClean="0"/>
              <a:t>Structure and Design of Digital Systems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7557166" y="1308507"/>
            <a:ext cx="1440160" cy="9361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18-290</a:t>
            </a:r>
            <a:r>
              <a:rPr lang="zh-CN" altLang="en-US" sz="1200" smtClean="0"/>
              <a:t>，</a:t>
            </a:r>
            <a:r>
              <a:rPr lang="en-US" altLang="zh-CN" sz="1200" smtClean="0"/>
              <a:t>Signals and Systems</a:t>
            </a:r>
            <a:endParaRPr lang="zh-CN" altLang="en-US" sz="1200"/>
          </a:p>
        </p:txBody>
      </p:sp>
      <p:cxnSp>
        <p:nvCxnSpPr>
          <p:cNvPr id="15" name="曲线连接符 14"/>
          <p:cNvCxnSpPr>
            <a:stCxn id="5" idx="2"/>
            <a:endCxn id="6" idx="0"/>
          </p:cNvCxnSpPr>
          <p:nvPr/>
        </p:nvCxnSpPr>
        <p:spPr>
          <a:xfrm rot="5400000">
            <a:off x="2375756" y="-809351"/>
            <a:ext cx="756084" cy="342038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5" idx="2"/>
            <a:endCxn id="9" idx="0"/>
          </p:cNvCxnSpPr>
          <p:nvPr/>
        </p:nvCxnSpPr>
        <p:spPr>
          <a:xfrm rot="16200000" flipH="1">
            <a:off x="4532840" y="453944"/>
            <a:ext cx="768164" cy="90586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5" idx="2"/>
            <a:endCxn id="10" idx="0"/>
          </p:cNvCxnSpPr>
          <p:nvPr/>
        </p:nvCxnSpPr>
        <p:spPr>
          <a:xfrm rot="16200000" flipH="1">
            <a:off x="5244147" y="-257363"/>
            <a:ext cx="785710" cy="234602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5" idx="2"/>
            <a:endCxn id="11" idx="0"/>
          </p:cNvCxnSpPr>
          <p:nvPr/>
        </p:nvCxnSpPr>
        <p:spPr>
          <a:xfrm rot="16200000" flipH="1">
            <a:off x="5977762" y="-990977"/>
            <a:ext cx="785710" cy="381325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7" idx="0"/>
            <a:endCxn id="9" idx="0"/>
          </p:cNvCxnSpPr>
          <p:nvPr/>
        </p:nvCxnSpPr>
        <p:spPr>
          <a:xfrm rot="5400000" flipH="1" flipV="1">
            <a:off x="3928852" y="-150044"/>
            <a:ext cx="12700" cy="2882010"/>
          </a:xfrm>
          <a:prstGeom prst="curvedConnector3">
            <a:avLst>
              <a:gd name="adj1" fmla="val 657142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7" idx="0"/>
            <a:endCxn id="11" idx="0"/>
          </p:cNvCxnSpPr>
          <p:nvPr/>
        </p:nvCxnSpPr>
        <p:spPr>
          <a:xfrm rot="16200000" flipH="1">
            <a:off x="5373773" y="-1594965"/>
            <a:ext cx="17546" cy="5789399"/>
          </a:xfrm>
          <a:prstGeom prst="curvedConnector3">
            <a:avLst>
              <a:gd name="adj1" fmla="val 517018"/>
            </a:avLst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10" idx="2"/>
            <a:endCxn id="61" idx="0"/>
          </p:cNvCxnSpPr>
          <p:nvPr/>
        </p:nvCxnSpPr>
        <p:spPr>
          <a:xfrm rot="16200000" flipH="1">
            <a:off x="7467539" y="1587088"/>
            <a:ext cx="248285" cy="156332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2123728" y="5559760"/>
            <a:ext cx="1440160" cy="9361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18-418: Electric Energy Processing: Fundamentals and Applications</a:t>
            </a:r>
            <a:endParaRPr lang="zh-CN" altLang="en-US" sz="1200"/>
          </a:p>
        </p:txBody>
      </p:sp>
      <p:sp>
        <p:nvSpPr>
          <p:cNvPr id="60" name="圆角矩形 59"/>
          <p:cNvSpPr/>
          <p:nvPr/>
        </p:nvSpPr>
        <p:spPr>
          <a:xfrm>
            <a:off x="338424" y="5301208"/>
            <a:ext cx="1440160" cy="9361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18-401: Electromechanics</a:t>
            </a:r>
            <a:endParaRPr lang="zh-CN" altLang="en-US" sz="1200"/>
          </a:p>
        </p:txBody>
      </p:sp>
      <p:sp>
        <p:nvSpPr>
          <p:cNvPr id="61" name="圆角矩形 60"/>
          <p:cNvSpPr/>
          <p:nvPr/>
        </p:nvSpPr>
        <p:spPr>
          <a:xfrm>
            <a:off x="7653266" y="2492896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18-349: Embedded Real-Time Systems</a:t>
            </a:r>
            <a:endParaRPr lang="zh-CN" altLang="en-US" sz="1200"/>
          </a:p>
        </p:txBody>
      </p:sp>
      <p:sp>
        <p:nvSpPr>
          <p:cNvPr id="62" name="圆角矩形 61"/>
          <p:cNvSpPr/>
          <p:nvPr/>
        </p:nvSpPr>
        <p:spPr>
          <a:xfrm>
            <a:off x="6948264" y="3559408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18-348: Embedded System Engineering</a:t>
            </a:r>
            <a:endParaRPr lang="zh-CN" altLang="en-US" sz="1200"/>
          </a:p>
        </p:txBody>
      </p:sp>
      <p:sp>
        <p:nvSpPr>
          <p:cNvPr id="63" name="圆角矩形 62"/>
          <p:cNvSpPr/>
          <p:nvPr/>
        </p:nvSpPr>
        <p:spPr>
          <a:xfrm>
            <a:off x="5394489" y="4054746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18-342: Fundamentals of Embedded Systems</a:t>
            </a:r>
            <a:endParaRPr lang="zh-CN" altLang="en-US" sz="1200"/>
          </a:p>
        </p:txBody>
      </p:sp>
      <p:sp>
        <p:nvSpPr>
          <p:cNvPr id="64" name="圆角矩形 63"/>
          <p:cNvSpPr/>
          <p:nvPr/>
        </p:nvSpPr>
        <p:spPr>
          <a:xfrm>
            <a:off x="3743908" y="4058448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18-341: Logic Design and Verification</a:t>
            </a:r>
            <a:endParaRPr lang="zh-CN" altLang="en-US" sz="1200"/>
          </a:p>
        </p:txBody>
      </p:sp>
      <p:sp>
        <p:nvSpPr>
          <p:cNvPr id="65" name="圆角矩形 64"/>
          <p:cNvSpPr/>
          <p:nvPr/>
        </p:nvSpPr>
        <p:spPr>
          <a:xfrm>
            <a:off x="2123728" y="4058447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18-340: Digital Computation</a:t>
            </a:r>
            <a:endParaRPr lang="zh-CN" altLang="en-US" sz="1200"/>
          </a:p>
        </p:txBody>
      </p:sp>
      <p:sp>
        <p:nvSpPr>
          <p:cNvPr id="66" name="圆角矩形 65"/>
          <p:cNvSpPr/>
          <p:nvPr/>
        </p:nvSpPr>
        <p:spPr>
          <a:xfrm>
            <a:off x="539552" y="3559408"/>
            <a:ext cx="1440160" cy="936104"/>
          </a:xfrm>
          <a:prstGeom prst="roundRect">
            <a:avLst/>
          </a:prstGeom>
          <a:solidFill>
            <a:srgbClr val="0070C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18-320: Microelectronic </a:t>
            </a:r>
            <a:r>
              <a:rPr lang="en-US" altLang="zh-CN" sz="1200" smtClean="0"/>
              <a:t>Circuits</a:t>
            </a:r>
            <a:endParaRPr lang="zh-CN" altLang="en-US" sz="1200"/>
          </a:p>
        </p:txBody>
      </p:sp>
      <p:sp>
        <p:nvSpPr>
          <p:cNvPr id="67" name="圆角矩形 66"/>
          <p:cNvSpPr/>
          <p:nvPr/>
        </p:nvSpPr>
        <p:spPr>
          <a:xfrm>
            <a:off x="194408" y="2492895"/>
            <a:ext cx="1440160" cy="9361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18-310: Fundamentals of Semiconductor Devices</a:t>
            </a:r>
            <a:endParaRPr lang="zh-CN" altLang="en-US" sz="1200"/>
          </a:p>
        </p:txBody>
      </p:sp>
      <p:cxnSp>
        <p:nvCxnSpPr>
          <p:cNvPr id="68" name="曲线连接符 67"/>
          <p:cNvCxnSpPr>
            <a:stCxn id="10" idx="2"/>
            <a:endCxn id="62" idx="0"/>
          </p:cNvCxnSpPr>
          <p:nvPr/>
        </p:nvCxnSpPr>
        <p:spPr>
          <a:xfrm rot="16200000" flipH="1">
            <a:off x="6581782" y="2472845"/>
            <a:ext cx="1314797" cy="85832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10" idx="2"/>
            <a:endCxn id="63" idx="0"/>
          </p:cNvCxnSpPr>
          <p:nvPr/>
        </p:nvCxnSpPr>
        <p:spPr>
          <a:xfrm rot="5400000">
            <a:off x="5557226" y="2801954"/>
            <a:ext cx="1810135" cy="69544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10" idx="2"/>
            <a:endCxn id="64" idx="0"/>
          </p:cNvCxnSpPr>
          <p:nvPr/>
        </p:nvCxnSpPr>
        <p:spPr>
          <a:xfrm rot="5400000">
            <a:off x="4730085" y="1978515"/>
            <a:ext cx="1813837" cy="234602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10" idx="2"/>
            <a:endCxn id="66" idx="0"/>
          </p:cNvCxnSpPr>
          <p:nvPr/>
        </p:nvCxnSpPr>
        <p:spPr>
          <a:xfrm rot="5400000">
            <a:off x="3377427" y="126817"/>
            <a:ext cx="1314797" cy="555038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曲线连接符 71"/>
          <p:cNvCxnSpPr>
            <a:stCxn id="10" idx="2"/>
            <a:endCxn id="65" idx="0"/>
          </p:cNvCxnSpPr>
          <p:nvPr/>
        </p:nvCxnSpPr>
        <p:spPr>
          <a:xfrm rot="5400000">
            <a:off x="3919995" y="1168425"/>
            <a:ext cx="1813836" cy="396620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9" idx="2"/>
            <a:endCxn id="66" idx="0"/>
          </p:cNvCxnSpPr>
          <p:nvPr/>
        </p:nvCxnSpPr>
        <p:spPr>
          <a:xfrm rot="5400000">
            <a:off x="2648574" y="838124"/>
            <a:ext cx="1332343" cy="411022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/>
          <p:cNvCxnSpPr>
            <a:stCxn id="9" idx="2"/>
            <a:endCxn id="67" idx="0"/>
          </p:cNvCxnSpPr>
          <p:nvPr/>
        </p:nvCxnSpPr>
        <p:spPr>
          <a:xfrm rot="5400000">
            <a:off x="3009258" y="132296"/>
            <a:ext cx="265830" cy="445536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曲线连接符 96"/>
          <p:cNvCxnSpPr>
            <a:stCxn id="8" idx="2"/>
            <a:endCxn id="62" idx="0"/>
          </p:cNvCxnSpPr>
          <p:nvPr/>
        </p:nvCxnSpPr>
        <p:spPr>
          <a:xfrm rot="16200000" flipH="1">
            <a:off x="5138889" y="1029952"/>
            <a:ext cx="1320263" cy="373864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曲线连接符 97"/>
          <p:cNvCxnSpPr>
            <a:stCxn id="8" idx="2"/>
            <a:endCxn id="61" idx="0"/>
          </p:cNvCxnSpPr>
          <p:nvPr/>
        </p:nvCxnSpPr>
        <p:spPr>
          <a:xfrm rot="16200000" flipH="1">
            <a:off x="6024646" y="144195"/>
            <a:ext cx="253751" cy="444364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641729" y="5559760"/>
            <a:ext cx="1440160" cy="9361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18-422: Analysis and Design of Digital Circuits</a:t>
            </a:r>
            <a:endParaRPr lang="zh-CN" altLang="en-US" sz="1200"/>
          </a:p>
        </p:txBody>
      </p:sp>
      <p:sp>
        <p:nvSpPr>
          <p:cNvPr id="120" name="圆角矩形 119"/>
          <p:cNvSpPr/>
          <p:nvPr/>
        </p:nvSpPr>
        <p:spPr>
          <a:xfrm>
            <a:off x="3887923" y="5760970"/>
            <a:ext cx="1440160" cy="9361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18-421: Analog Integrated Circuits I</a:t>
            </a:r>
            <a:endParaRPr lang="zh-CN" altLang="en-US" sz="1200"/>
          </a:p>
        </p:txBody>
      </p:sp>
      <p:sp>
        <p:nvSpPr>
          <p:cNvPr id="121" name="圆角矩形 120"/>
          <p:cNvSpPr/>
          <p:nvPr/>
        </p:nvSpPr>
        <p:spPr>
          <a:xfrm>
            <a:off x="7452320" y="5301208"/>
            <a:ext cx="1440160" cy="9361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18-474: Embedded Control Systems</a:t>
            </a:r>
            <a:endParaRPr lang="zh-CN" altLang="en-US" sz="1200"/>
          </a:p>
        </p:txBody>
      </p:sp>
      <p:cxnSp>
        <p:nvCxnSpPr>
          <p:cNvPr id="125" name="曲线连接符 124"/>
          <p:cNvCxnSpPr>
            <a:stCxn id="8" idx="2"/>
            <a:endCxn id="121" idx="0"/>
          </p:cNvCxnSpPr>
          <p:nvPr/>
        </p:nvCxnSpPr>
        <p:spPr>
          <a:xfrm rot="16200000" flipH="1">
            <a:off x="4520017" y="1648824"/>
            <a:ext cx="3062063" cy="42427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曲线连接符 125"/>
          <p:cNvCxnSpPr>
            <a:stCxn id="10" idx="2"/>
            <a:endCxn id="119" idx="0"/>
          </p:cNvCxnSpPr>
          <p:nvPr/>
        </p:nvCxnSpPr>
        <p:spPr>
          <a:xfrm rot="5400000">
            <a:off x="4928339" y="3678081"/>
            <a:ext cx="3315149" cy="44820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曲线连接符 126"/>
          <p:cNvCxnSpPr>
            <a:stCxn id="66" idx="2"/>
            <a:endCxn id="119" idx="0"/>
          </p:cNvCxnSpPr>
          <p:nvPr/>
        </p:nvCxnSpPr>
        <p:spPr>
          <a:xfrm rot="16200000" flipH="1">
            <a:off x="3278596" y="2476547"/>
            <a:ext cx="1064248" cy="510217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曲线连接符 127"/>
          <p:cNvCxnSpPr>
            <a:stCxn id="66" idx="2"/>
            <a:endCxn id="120" idx="0"/>
          </p:cNvCxnSpPr>
          <p:nvPr/>
        </p:nvCxnSpPr>
        <p:spPr>
          <a:xfrm rot="16200000" flipH="1">
            <a:off x="2301088" y="3454055"/>
            <a:ext cx="1265458" cy="334837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曲线连接符 128"/>
          <p:cNvCxnSpPr>
            <a:stCxn id="11" idx="2"/>
            <a:endCxn id="120" idx="0"/>
          </p:cNvCxnSpPr>
          <p:nvPr/>
        </p:nvCxnSpPr>
        <p:spPr>
          <a:xfrm rot="5400000">
            <a:off x="4684446" y="2168169"/>
            <a:ext cx="3516359" cy="366924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曲线连接符 129"/>
          <p:cNvCxnSpPr>
            <a:stCxn id="9" idx="2"/>
            <a:endCxn id="59" idx="0"/>
          </p:cNvCxnSpPr>
          <p:nvPr/>
        </p:nvCxnSpPr>
        <p:spPr>
          <a:xfrm rot="5400000">
            <a:off x="2440486" y="2630388"/>
            <a:ext cx="3332695" cy="252604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93468" y="2780928"/>
            <a:ext cx="3866764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4000" b="1" smtClean="0">
                <a:latin typeface="华文楷体" pitchFamily="2" charset="-122"/>
                <a:ea typeface="华文楷体" pitchFamily="2" charset="-122"/>
              </a:rPr>
              <a:t>CMU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的课程体系</a:t>
            </a:r>
            <a:endParaRPr lang="zh-CN" altLang="en-US" sz="4000" b="1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1946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MIT</a:t>
            </a:r>
            <a:r>
              <a:rPr lang="zh-CN" altLang="en-US" smtClean="0"/>
              <a:t>（</a:t>
            </a:r>
            <a:r>
              <a:rPr lang="en-US" altLang="zh-CN" smtClean="0"/>
              <a:t>MIT OPEN COURSEWARE</a:t>
            </a:r>
            <a:r>
              <a:rPr lang="zh-CN" altLang="en-US" smtClean="0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sz="4500" smtClean="0"/>
              <a:t>6.002 </a:t>
            </a:r>
            <a:r>
              <a:rPr lang="en-US" altLang="zh-CN" sz="4500"/>
              <a:t>Circuits and </a:t>
            </a:r>
            <a:r>
              <a:rPr lang="en-US" altLang="zh-CN" sz="4500" smtClean="0"/>
              <a:t>Electronics</a:t>
            </a:r>
          </a:p>
          <a:p>
            <a:pPr lvl="1"/>
            <a:r>
              <a:rPr lang="zh-CN" altLang="en-US" sz="3000" b="0" smtClean="0"/>
              <a:t>粗略相当于我们的“电路原理”，也包含半导体技术原理等内容。</a:t>
            </a:r>
            <a:endParaRPr lang="en-US" altLang="zh-CN" sz="3000" b="0" smtClean="0"/>
          </a:p>
          <a:p>
            <a:r>
              <a:rPr lang="en-US" altLang="zh-CN" sz="4500"/>
              <a:t>6.004 Computation </a:t>
            </a:r>
            <a:r>
              <a:rPr lang="en-US" altLang="zh-CN" sz="4500" smtClean="0"/>
              <a:t>Structures</a:t>
            </a:r>
          </a:p>
          <a:p>
            <a:pPr lvl="1"/>
            <a:r>
              <a:rPr lang="zh-CN" altLang="en-US" sz="3000" b="0" smtClean="0"/>
              <a:t>粗略相当于我们的“计算机组成原理”，但还包含半导体基本原理以及计算机系统结构相关的知识，是一门概论性质的课程。</a:t>
            </a:r>
            <a:endParaRPr lang="en-US" altLang="zh-CN" sz="3000" b="0" smtClean="0"/>
          </a:p>
          <a:p>
            <a:r>
              <a:rPr lang="en-US" altLang="zh-CN" sz="4500"/>
              <a:t>6.012 Microelectronic Devices and </a:t>
            </a:r>
            <a:r>
              <a:rPr lang="en-US" altLang="zh-CN" sz="4500" smtClean="0"/>
              <a:t>Circuits</a:t>
            </a:r>
          </a:p>
          <a:p>
            <a:pPr lvl="1"/>
            <a:r>
              <a:rPr lang="zh-CN" altLang="en-US" sz="3000" b="0" smtClean="0"/>
              <a:t>半导体器件的物理原理、特性等</a:t>
            </a:r>
            <a:endParaRPr lang="en-US" altLang="zh-CN" sz="3000" b="0" smtClean="0"/>
          </a:p>
          <a:p>
            <a:r>
              <a:rPr lang="en-US" altLang="zh-CN" sz="4500"/>
              <a:t>6.091 Hands-On Introduction to Electrical Engineering Lab </a:t>
            </a:r>
            <a:r>
              <a:rPr lang="en-US" altLang="zh-CN" sz="4500" smtClean="0"/>
              <a:t>Skills</a:t>
            </a:r>
          </a:p>
          <a:p>
            <a:pPr lvl="1"/>
            <a:r>
              <a:rPr lang="zh-CN" altLang="en-US" sz="3000" b="0"/>
              <a:t>一</a:t>
            </a:r>
            <a:r>
              <a:rPr lang="zh-CN" altLang="en-US" sz="3000" b="0" smtClean="0"/>
              <a:t>门实验课程，内容介绍涉及：阻容器件使用、万用表、晶振、焊接技术、</a:t>
            </a:r>
            <a:r>
              <a:rPr lang="en-US" altLang="zh-CN" sz="3000" b="0" smtClean="0"/>
              <a:t>LED</a:t>
            </a:r>
            <a:r>
              <a:rPr lang="zh-CN" altLang="en-US" sz="3000" b="0" smtClean="0"/>
              <a:t>、二极管、三极管、光耦器件、放大器、</a:t>
            </a:r>
            <a:r>
              <a:rPr lang="en-US" altLang="zh-CN" sz="3000" b="0" smtClean="0"/>
              <a:t>555</a:t>
            </a:r>
            <a:r>
              <a:rPr lang="zh-CN" altLang="en-US" sz="3000" b="0" smtClean="0"/>
              <a:t>定时器、调制电路、各种分立</a:t>
            </a:r>
            <a:r>
              <a:rPr lang="en-US" altLang="zh-CN" sz="3000" b="0" smtClean="0"/>
              <a:t>IC</a:t>
            </a:r>
            <a:r>
              <a:rPr lang="zh-CN" altLang="en-US" sz="3000" b="0" smtClean="0"/>
              <a:t>器件、触发器、</a:t>
            </a:r>
            <a:r>
              <a:rPr lang="en-US" altLang="zh-CN" sz="3000" b="0" smtClean="0"/>
              <a:t>A/D</a:t>
            </a:r>
            <a:r>
              <a:rPr lang="zh-CN" altLang="en-US" sz="3000" b="0" smtClean="0"/>
              <a:t>器件乃至马达等器件的使用。</a:t>
            </a:r>
            <a:endParaRPr lang="en-US" altLang="zh-CN" sz="3000" b="0" smtClean="0"/>
          </a:p>
          <a:p>
            <a:r>
              <a:rPr lang="en-US" altLang="zh-CN" sz="4500">
                <a:solidFill>
                  <a:srgbClr val="00B0F0"/>
                </a:solidFill>
              </a:rPr>
              <a:t>6.111 Introductory Digital Systems </a:t>
            </a:r>
            <a:r>
              <a:rPr lang="en-US" altLang="zh-CN" sz="4500" smtClean="0">
                <a:solidFill>
                  <a:srgbClr val="00B0F0"/>
                </a:solidFill>
              </a:rPr>
              <a:t>Laboratory</a:t>
            </a:r>
          </a:p>
          <a:p>
            <a:pPr lvl="1"/>
            <a:r>
              <a:rPr lang="zh-CN" altLang="en-US" sz="3000" b="0" smtClean="0">
                <a:solidFill>
                  <a:srgbClr val="00B0F0"/>
                </a:solidFill>
              </a:rPr>
              <a:t>类似我们的“数字逻辑”课程，后文详细介绍。</a:t>
            </a:r>
            <a:endParaRPr lang="en-US" altLang="zh-CN" sz="3000" b="0" smtClean="0">
              <a:solidFill>
                <a:srgbClr val="00B0F0"/>
              </a:solidFill>
            </a:endParaRPr>
          </a:p>
          <a:p>
            <a:r>
              <a:rPr lang="en-US" altLang="zh-CN" sz="4500"/>
              <a:t>6.301 Solid-State Circuits</a:t>
            </a:r>
          </a:p>
          <a:p>
            <a:pPr lvl="1"/>
            <a:r>
              <a:rPr lang="zh-CN" altLang="en-US" sz="3000" b="0"/>
              <a:t>一门教授半导体各种物理特性测量的实验课程</a:t>
            </a:r>
            <a:endParaRPr lang="en-US" altLang="zh-CN" sz="3000" b="0"/>
          </a:p>
          <a:p>
            <a:r>
              <a:rPr lang="en-US" altLang="zh-CN" sz="4500"/>
              <a:t>6.331 Advanced Circuit Techniques</a:t>
            </a:r>
          </a:p>
          <a:p>
            <a:pPr lvl="1"/>
            <a:r>
              <a:rPr lang="zh-CN" altLang="en-US" sz="3000" b="0"/>
              <a:t>介绍各种基本电路搭建知识，</a:t>
            </a:r>
            <a:r>
              <a:rPr lang="en-US" altLang="zh-CN" sz="3000" b="0"/>
              <a:t>buf</a:t>
            </a:r>
            <a:r>
              <a:rPr lang="zh-CN" altLang="en-US" sz="3000" b="0"/>
              <a:t>、放大器、开关器件、驱动电路、</a:t>
            </a:r>
            <a:r>
              <a:rPr lang="en-US" altLang="zh-CN" sz="3000" b="0"/>
              <a:t>A/D</a:t>
            </a:r>
            <a:r>
              <a:rPr lang="zh-CN" altLang="en-US" sz="3000" b="0"/>
              <a:t>和</a:t>
            </a:r>
            <a:r>
              <a:rPr lang="en-US" altLang="zh-CN" sz="3000" b="0"/>
              <a:t>D/A</a:t>
            </a:r>
            <a:r>
              <a:rPr lang="zh-CN" altLang="en-US" sz="3000" b="0"/>
              <a:t>是内容主体。</a:t>
            </a:r>
            <a:endParaRPr lang="en-US" altLang="zh-CN" sz="3000" b="0"/>
          </a:p>
          <a:p>
            <a:r>
              <a:rPr lang="en-US" altLang="zh-CN" sz="4500"/>
              <a:t>6.374 Analysis and Design of Digital Integrated Circuits</a:t>
            </a:r>
          </a:p>
          <a:p>
            <a:pPr lvl="1"/>
            <a:r>
              <a:rPr lang="zh-CN" altLang="en-US" sz="3000" b="0"/>
              <a:t>相当于“数字逻辑”课程的高级课程，介绍</a:t>
            </a:r>
            <a:r>
              <a:rPr lang="en-US" altLang="zh-CN" sz="3000" b="0"/>
              <a:t>CMOS</a:t>
            </a:r>
            <a:r>
              <a:rPr lang="zh-CN" altLang="en-US" sz="3000" b="0"/>
              <a:t>器件的原理、组合电路中的时延、速度、驱动能力、功耗以及布局布线等特性，以及时序电路的各种参数问题，还包括大规模集成电路的互连技术、时钟布署技术、存储器设计、动态电压调整技术等。</a:t>
            </a:r>
          </a:p>
          <a:p>
            <a:endParaRPr lang="zh-CN" altLang="en-US" b="0"/>
          </a:p>
        </p:txBody>
      </p:sp>
    </p:spTree>
    <p:extLst>
      <p:ext uri="{BB962C8B-B14F-4D97-AF65-F5344CB8AC3E}">
        <p14:creationId xmlns:p14="http://schemas.microsoft.com/office/powerpoint/2010/main" val="14840004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助教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395536" y="1412776"/>
            <a:ext cx="8424936" cy="47975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助教：负责批阅作业，习题讲解、检查，实验</a:t>
            </a:r>
            <a:r>
              <a:rPr lang="zh-CN" altLang="en-US" dirty="0"/>
              <a:t>辅导，新知识点证明等</a:t>
            </a:r>
            <a:endParaRPr lang="en-US" altLang="zh-CN" dirty="0"/>
          </a:p>
          <a:p>
            <a:r>
              <a:rPr lang="zh-CN" altLang="en-US" dirty="0" smtClean="0"/>
              <a:t>助教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：官佳智：</a:t>
            </a:r>
            <a:r>
              <a:rPr lang="en-US" altLang="zh-CN" dirty="0" smtClean="0">
                <a:hlinkClick r:id="rId2"/>
              </a:rPr>
              <a:t>zhangten18@mails.Tsinghua.edu.cn</a:t>
            </a:r>
            <a:endParaRPr lang="en-US" altLang="zh-CN" dirty="0" smtClean="0"/>
          </a:p>
          <a:p>
            <a:r>
              <a:rPr lang="zh-CN" altLang="en-US" dirty="0" smtClean="0"/>
              <a:t>助教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：黄天：</a:t>
            </a:r>
            <a:r>
              <a:rPr lang="en-US" altLang="zh-CN" dirty="0" smtClean="0">
                <a:hlinkClick r:id="rId3"/>
              </a:rPr>
              <a:t>lihai19@mails.Tsinghua.edu.cn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每个班推荐一个课代表，</a:t>
            </a:r>
            <a:r>
              <a:rPr lang="zh-CN" altLang="en-US" dirty="0">
                <a:solidFill>
                  <a:srgbClr val="FF0000"/>
                </a:solidFill>
              </a:rPr>
              <a:t>联系</a:t>
            </a:r>
            <a:r>
              <a:rPr lang="zh-CN" altLang="en-US" dirty="0" smtClean="0">
                <a:solidFill>
                  <a:srgbClr val="FF0000"/>
                </a:solidFill>
              </a:rPr>
              <a:t>助教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课</a:t>
            </a:r>
            <a:r>
              <a:rPr lang="zh-CN" altLang="en-US" dirty="0" smtClean="0"/>
              <a:t>代表：主要为同学们服务，交作业，实验报告等，请同学们积极配合。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5895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MIT</a:t>
            </a:r>
            <a:r>
              <a:rPr lang="zh-CN" altLang="en-US" smtClean="0"/>
              <a:t>（</a:t>
            </a:r>
            <a:r>
              <a:rPr lang="en-US" altLang="zh-CN" smtClean="0"/>
              <a:t>MIT OPEN COURSEWARE</a:t>
            </a:r>
            <a:r>
              <a:rPr lang="zh-CN" altLang="en-US" smtClean="0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6.111 </a:t>
            </a:r>
            <a:r>
              <a:rPr lang="en-US" altLang="zh-CN" dirty="0"/>
              <a:t>Introductory Digital Systems </a:t>
            </a:r>
            <a:r>
              <a:rPr lang="en-US" altLang="zh-CN" dirty="0" smtClean="0"/>
              <a:t>Laboratory</a:t>
            </a:r>
          </a:p>
          <a:p>
            <a:pPr lvl="1"/>
            <a:r>
              <a:rPr lang="zh-CN" altLang="en-US" dirty="0" smtClean="0"/>
              <a:t>组合电路、组合电路</a:t>
            </a:r>
            <a:r>
              <a:rPr lang="en-US" altLang="zh-CN" dirty="0" smtClean="0"/>
              <a:t>VHDL</a:t>
            </a:r>
            <a:r>
              <a:rPr lang="zh-CN" altLang="en-US" dirty="0" smtClean="0"/>
              <a:t>设计及仿真方法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时序电路、时序电路</a:t>
            </a:r>
            <a:r>
              <a:rPr lang="en-US" altLang="zh-CN" dirty="0"/>
              <a:t>VHDL</a:t>
            </a:r>
            <a:r>
              <a:rPr lang="zh-CN" altLang="en-US" dirty="0"/>
              <a:t>设计及仿真方法</a:t>
            </a:r>
            <a:endParaRPr lang="en-US" altLang="zh-CN" dirty="0"/>
          </a:p>
          <a:p>
            <a:pPr lvl="1"/>
            <a:r>
              <a:rPr lang="zh-CN" altLang="en-US" dirty="0" smtClean="0"/>
              <a:t>有限状态机、同步问题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存储器设计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算术计算单元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A/D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大规模设计中的模块化集成（函数化）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到大规模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的技术演变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VGA</a:t>
            </a:r>
            <a:r>
              <a:rPr lang="zh-CN" altLang="en-US" dirty="0" smtClean="0"/>
              <a:t>控制电路设计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大规模集成电路中的技术（</a:t>
            </a:r>
            <a:r>
              <a:rPr lang="en-US" altLang="zh-CN" dirty="0" smtClean="0"/>
              <a:t>3D</a:t>
            </a:r>
            <a:r>
              <a:rPr lang="zh-CN" altLang="en-US" dirty="0" smtClean="0"/>
              <a:t>集成电路、时钟源问题、芯片供电、</a:t>
            </a:r>
            <a:r>
              <a:rPr lang="en-US" altLang="zh-CN" dirty="0" smtClean="0"/>
              <a:t>PLL</a:t>
            </a:r>
            <a:r>
              <a:rPr lang="zh-CN" altLang="en-US" dirty="0" smtClean="0"/>
              <a:t>、测试技术、各种设计变换问题）以及功耗分析技术等。</a:t>
            </a:r>
            <a:endParaRPr lang="en-US" altLang="zh-CN" dirty="0" smtClean="0"/>
          </a:p>
          <a:p>
            <a:r>
              <a:rPr lang="zh-CN" altLang="en-US" dirty="0" smtClean="0"/>
              <a:t>课程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，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://6002x.mitx.mit.edu/wiki/view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r>
              <a:rPr lang="zh-CN" altLang="en-US" dirty="0" smtClean="0"/>
              <a:t>开放课程主页：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ocw.mit.edu/courses/electrical-engineering-and-computer-science/6-111-introductory-digital-systems-laboratory-spring-2006/index.htm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4644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课程的位置和重要性</a:t>
            </a:r>
            <a:endParaRPr lang="en-US" altLang="zh-CN" dirty="0"/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MIT</a:t>
            </a:r>
            <a:r>
              <a:rPr lang="zh-CN" altLang="en-US" dirty="0">
                <a:solidFill>
                  <a:srgbClr val="FF0000"/>
                </a:solidFill>
              </a:rPr>
              <a:t>数字逻辑课程介绍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4229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42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476672"/>
            <a:ext cx="7529513" cy="5815012"/>
            <a:chOff x="827584" y="476672"/>
            <a:chExt cx="7529513" cy="5815012"/>
          </a:xfrm>
        </p:grpSpPr>
        <p:pic>
          <p:nvPicPr>
            <p:cNvPr id="284676" name="Picture 4"/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7584" y="476672"/>
              <a:ext cx="7529513" cy="58150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27584" y="6004712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71752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71600" y="6004712"/>
            <a:ext cx="1693302" cy="225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71600" y="476672"/>
            <a:ext cx="7529513" cy="5815013"/>
            <a:chOff x="971600" y="476672"/>
            <a:chExt cx="7529513" cy="5815013"/>
          </a:xfrm>
        </p:grpSpPr>
        <p:pic>
          <p:nvPicPr>
            <p:cNvPr id="285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476672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圆角矩形 4"/>
            <p:cNvSpPr/>
            <p:nvPr/>
          </p:nvSpPr>
          <p:spPr>
            <a:xfrm>
              <a:off x="1000877" y="6035691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7399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44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971600" y="476672"/>
            <a:ext cx="7529513" cy="5815013"/>
            <a:chOff x="971600" y="476672"/>
            <a:chExt cx="7529513" cy="5815013"/>
          </a:xfrm>
        </p:grpSpPr>
        <p:pic>
          <p:nvPicPr>
            <p:cNvPr id="2867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476672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995264" y="6066669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45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87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46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99592" y="548680"/>
            <a:ext cx="7529513" cy="5815013"/>
            <a:chOff x="899592" y="548680"/>
            <a:chExt cx="7529513" cy="5815013"/>
          </a:xfrm>
        </p:grpSpPr>
        <p:pic>
          <p:nvPicPr>
            <p:cNvPr id="2887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1043608" y="6093296"/>
              <a:ext cx="1224136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47</a:t>
            </a:fld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899592" y="548680"/>
            <a:ext cx="7529513" cy="5815013"/>
            <a:chOff x="899592" y="548680"/>
            <a:chExt cx="7529513" cy="5815013"/>
          </a:xfrm>
        </p:grpSpPr>
        <p:pic>
          <p:nvPicPr>
            <p:cNvPr id="2897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圆角矩形 2"/>
            <p:cNvSpPr/>
            <p:nvPr/>
          </p:nvSpPr>
          <p:spPr>
            <a:xfrm>
              <a:off x="1043608" y="6093296"/>
              <a:ext cx="1224136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48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908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49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476672"/>
            <a:ext cx="7529513" cy="5815013"/>
            <a:chOff x="827584" y="476672"/>
            <a:chExt cx="7529513" cy="5815013"/>
          </a:xfrm>
        </p:grpSpPr>
        <p:pic>
          <p:nvPicPr>
            <p:cNvPr id="291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76672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56647" y="5971532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课程的位置和重要性</a:t>
            </a:r>
            <a:endParaRPr lang="en-US" altLang="zh-CN" dirty="0" smtClean="0"/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4519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50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476672"/>
            <a:ext cx="7529513" cy="5815013"/>
            <a:chOff x="827584" y="476672"/>
            <a:chExt cx="7529513" cy="5815013"/>
          </a:xfrm>
        </p:grpSpPr>
        <p:pic>
          <p:nvPicPr>
            <p:cNvPr id="292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76672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40343" y="6010253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034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51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938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52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949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53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2959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27584" y="6165303"/>
              <a:ext cx="1693302" cy="2703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54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969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55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2979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56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2990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51284" y="6165304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57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3000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58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3010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59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3020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27584" y="6165304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课程的位置和重要性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579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60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3031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27584" y="6165304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61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3041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62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3051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99592" y="6179887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63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306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51248" y="6202054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64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548680"/>
            <a:ext cx="7529513" cy="5815013"/>
            <a:chOff x="827584" y="548680"/>
            <a:chExt cx="7529513" cy="5815013"/>
          </a:xfrm>
        </p:grpSpPr>
        <p:pic>
          <p:nvPicPr>
            <p:cNvPr id="3082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548680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62474" y="6093296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D683-2FEF-43CE-8CAE-AAAA58199730}" type="slidenum">
              <a:rPr lang="en-US" altLang="zh-CN" smtClean="0"/>
              <a:pPr/>
              <a:t>65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827584" y="620688"/>
            <a:ext cx="7529513" cy="5815013"/>
            <a:chOff x="827584" y="620688"/>
            <a:chExt cx="7529513" cy="5815013"/>
          </a:xfrm>
        </p:grpSpPr>
        <p:pic>
          <p:nvPicPr>
            <p:cNvPr id="3092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8"/>
              <a:ext cx="7529513" cy="5815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圆角矩形 3"/>
            <p:cNvSpPr/>
            <p:nvPr/>
          </p:nvSpPr>
          <p:spPr>
            <a:xfrm>
              <a:off x="899592" y="6165304"/>
              <a:ext cx="1693302" cy="225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865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课程的位置和重要性</a:t>
            </a:r>
            <a:endParaRPr lang="en-US" altLang="zh-CN" dirty="0"/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Berkeley</a:t>
            </a:r>
            <a:r>
              <a:rPr lang="zh-CN" altLang="en-US" dirty="0">
                <a:solidFill>
                  <a:srgbClr val="FF0000"/>
                </a:solidFill>
              </a:rPr>
              <a:t>数字逻辑课程介绍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9978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67</a:t>
            </a:fld>
            <a:endParaRPr lang="en-US" altLang="zh-CN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042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68</a:t>
            </a:fld>
            <a:endParaRPr lang="en-US" altLang="zh-CN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829184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69</a:t>
            </a:fld>
            <a:endParaRPr lang="en-US" altLang="zh-CN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010184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8" name="Picture 6" descr="http://www.oldthinkernews.com/wp-content/uploads/2012/03/internet-of-thing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08031"/>
            <a:ext cx="2945904" cy="2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站在高水平人才培养的角度看</a:t>
            </a:r>
            <a:br>
              <a:rPr lang="zh-CN" altLang="en-US"/>
            </a:br>
            <a:r>
              <a:rPr lang="zh-CN" altLang="en-US"/>
              <a:t>硬件课程的重要性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技术的进步带动了课程的改革</a:t>
            </a:r>
            <a:endParaRPr lang="zh-CN" altLang="en-US"/>
          </a:p>
        </p:txBody>
      </p:sp>
      <p:pic>
        <p:nvPicPr>
          <p:cNvPr id="310274" name="Picture 2" descr="http://news.tsinghua.edu.cn/publish/news/images/upload/pic/2009/01/20/%E8%87%AA%E5%8A%A8%E6%8E%A7%E5%88%B6%E7%B3%BB%E5%9C%A8%E5%88%B6%E9%80%A0%E7%94%B5%E5%AD%90%E6%A8%A1%E6%8B%9F%E8%AE%A1%E7%AE%97%E6%9C%B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080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196752" y="50799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晶体管计算机</a:t>
            </a:r>
            <a:endParaRPr lang="zh-CN" altLang="en-US"/>
          </a:p>
        </p:txBody>
      </p:sp>
      <p:pic>
        <p:nvPicPr>
          <p:cNvPr id="310276" name="Picture 4" descr="http://ts1.mm.bing.net/th?id=H.4597849653905716&amp;pid=1.9&amp;m=&amp;w=300&amp;h=300&amp;p=0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3" b="9073"/>
          <a:stretch/>
        </p:blipFill>
        <p:spPr bwMode="auto">
          <a:xfrm>
            <a:off x="3059832" y="2832135"/>
            <a:ext cx="2857500" cy="22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2042865" y="44074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个人</a:t>
            </a:r>
            <a:r>
              <a:rPr lang="zh-CN" altLang="en-US" smtClean="0"/>
              <a:t>计算机</a:t>
            </a:r>
            <a:endParaRPr lang="zh-CN" altLang="en-US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69906027"/>
              </p:ext>
            </p:extLst>
          </p:nvPr>
        </p:nvGraphicFramePr>
        <p:xfrm>
          <a:off x="611560" y="3722531"/>
          <a:ext cx="8280920" cy="293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80858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70</a:t>
            </a:fld>
            <a:endParaRPr lang="en-US" altLang="zh-CN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308035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71</a:t>
            </a:fld>
            <a:endParaRPr lang="en-US" altLang="zh-CN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07514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72</a:t>
            </a:fld>
            <a:endParaRPr lang="en-US" altLang="zh-CN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062815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73</a:t>
            </a:fld>
            <a:endParaRPr lang="en-US" altLang="zh-CN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944428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74</a:t>
            </a:fld>
            <a:endParaRPr lang="en-US" altLang="zh-CN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91590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75</a:t>
            </a:fld>
            <a:endParaRPr lang="en-US" altLang="zh-CN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58247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76</a:t>
            </a:fld>
            <a:endParaRPr lang="en-US" altLang="zh-CN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916620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77</a:t>
            </a:fld>
            <a:endParaRPr lang="en-US" altLang="zh-CN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80264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25575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78</a:t>
            </a:fld>
            <a:endParaRPr lang="en-US" altLang="zh-CN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720621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79</a:t>
            </a:fld>
            <a:endParaRPr lang="en-US" altLang="zh-CN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50039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站在高水平人才培养的角度看</a:t>
            </a:r>
            <a:br>
              <a:rPr lang="zh-CN" altLang="en-US"/>
            </a:br>
            <a:r>
              <a:rPr lang="zh-CN" altLang="en-US"/>
              <a:t>硬件课程的重要性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中国重新崛起为世界重要一极，从“中国制造”向</a:t>
            </a:r>
            <a:r>
              <a:rPr lang="zh-CN" altLang="en-US" smtClean="0"/>
              <a:t>“中国创造”的转变，亟需创新性的</a:t>
            </a:r>
            <a:r>
              <a:rPr lang="zh-CN" altLang="en-US"/>
              <a:t>人才。</a:t>
            </a:r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5"/>
          <a:stretch/>
        </p:blipFill>
        <p:spPr bwMode="auto">
          <a:xfrm>
            <a:off x="1641201" y="3212976"/>
            <a:ext cx="6171159" cy="290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052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80</a:t>
            </a:fld>
            <a:endParaRPr lang="en-US" altLang="zh-CN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57210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81</a:t>
            </a:fld>
            <a:endParaRPr lang="en-US" altLang="zh-CN"/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808242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82</a:t>
            </a:fld>
            <a:endParaRPr lang="en-US" altLang="zh-CN"/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319161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83</a:t>
            </a:fld>
            <a:endParaRPr lang="en-US" altLang="zh-CN"/>
          </a:p>
        </p:txBody>
      </p:sp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904566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84</a:t>
            </a:fld>
            <a:endParaRPr lang="en-US" altLang="zh-CN"/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25354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85</a:t>
            </a:fld>
            <a:endParaRPr lang="en-US" altLang="zh-CN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568745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86</a:t>
            </a:fld>
            <a:endParaRPr lang="en-US" altLang="zh-CN"/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48385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87</a:t>
            </a:fld>
            <a:endParaRPr lang="en-US" altLang="zh-CN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43500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88</a:t>
            </a:fld>
            <a:endParaRPr lang="en-US" altLang="zh-CN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74390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89</a:t>
            </a:fld>
            <a:endParaRPr lang="en-US" altLang="zh-CN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985934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904235" y="1358776"/>
            <a:ext cx="7772400" cy="852159"/>
          </a:xfrm>
        </p:spPr>
        <p:txBody>
          <a:bodyPr/>
          <a:lstStyle/>
          <a:p>
            <a:r>
              <a:rPr lang="zh-CN" altLang="en-US" dirty="0" smtClean="0"/>
              <a:t>清华大学计算机系培养计划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站在高水平人才培养的角度看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硬件课程的重要性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014464" y="2348880"/>
            <a:ext cx="7672336" cy="3084150"/>
            <a:chOff x="788096" y="2348880"/>
            <a:chExt cx="7672336" cy="3084150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827584" y="3212976"/>
              <a:ext cx="7632848" cy="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04235" y="2348880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/>
                <a:t>世界的原理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认知世界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2867" y="2348880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/>
                <a:t>设计新工具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改造世界</a:t>
              </a:r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1208" y="3284984"/>
              <a:ext cx="492443" cy="138295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数学原理</a:t>
              </a:r>
              <a:endParaRPr lang="zh-CN" altLang="en-US" sz="2000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31288" y="3311377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dirty="0" smtClean="0"/>
                <a:t>现代物理学</a:t>
              </a:r>
              <a:endParaRPr lang="zh-CN" altLang="en-US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18849" y="3313697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程序设计</a:t>
              </a:r>
              <a:endParaRPr lang="zh-CN" altLang="en-US" sz="20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99440" y="3300343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数字逻辑</a:t>
              </a:r>
              <a:endParaRPr lang="zh-CN" altLang="en-US" sz="20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001" y="3300343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数据结构</a:t>
              </a:r>
              <a:endParaRPr lang="zh-CN" altLang="en-US" sz="2000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13711" y="3300341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dirty="0" smtClean="0"/>
                <a:t>计算机组成</a:t>
              </a:r>
              <a:endParaRPr lang="zh-CN" alt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8931" y="3298608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dirty="0" smtClean="0"/>
                <a:t>操作系统</a:t>
              </a:r>
              <a:endParaRPr lang="zh-CN" alt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62606" y="3297179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dirty="0" smtClean="0"/>
                <a:t>编译原理</a:t>
              </a:r>
              <a:endParaRPr lang="zh-CN" alt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23305" y="3300343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dirty="0" smtClean="0"/>
                <a:t>软件工程</a:t>
              </a:r>
              <a:endParaRPr lang="zh-CN" altLang="en-US" sz="2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03896" y="3300343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体系结构</a:t>
              </a:r>
              <a:endParaRPr lang="zh-CN" altLang="en-US" sz="2000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457" y="3300343"/>
              <a:ext cx="492443" cy="13661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嵌入式系统</a:t>
              </a:r>
              <a:endParaRPr lang="zh-CN" altLang="en-US" sz="20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8928" y="2484185"/>
              <a:ext cx="3057248" cy="584775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 smtClean="0"/>
                <a:t>设计新计算系统</a:t>
              </a:r>
              <a:endParaRPr lang="zh-CN" altLang="en-US" sz="3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8096" y="4719334"/>
              <a:ext cx="1350664" cy="707886"/>
            </a:xfrm>
            <a:prstGeom prst="rect">
              <a:avLst/>
            </a:prstGeom>
            <a:gradFill flip="none" rotWithShape="1">
              <a:gsLst>
                <a:gs pos="0">
                  <a:srgbClr val="CAFDFE"/>
                </a:gs>
                <a:gs pos="50000">
                  <a:srgbClr val="8BBDF5"/>
                </a:gs>
                <a:gs pos="100000">
                  <a:srgbClr val="5BA3F3"/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自然的原理与规律</a:t>
              </a:r>
              <a:endParaRPr lang="zh-CN" altLang="en-US" sz="2000" b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85231" y="4725144"/>
              <a:ext cx="1894209" cy="707886"/>
            </a:xfrm>
            <a:prstGeom prst="rect">
              <a:avLst/>
            </a:prstGeom>
            <a:gradFill flip="none" rotWithShape="1">
              <a:gsLst>
                <a:gs pos="0">
                  <a:srgbClr val="5BA3F3"/>
                </a:gs>
                <a:gs pos="50000">
                  <a:srgbClr val="6992ED"/>
                </a:gs>
                <a:gs pos="100000">
                  <a:srgbClr val="3855E4"/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/>
                <a:t>比特、代码级的改造工具</a:t>
              </a:r>
              <a:endParaRPr lang="zh-CN" altLang="en-US" sz="2000" b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3631" y="4725144"/>
              <a:ext cx="1966217" cy="707886"/>
            </a:xfrm>
            <a:prstGeom prst="rect">
              <a:avLst/>
            </a:prstGeom>
            <a:gradFill>
              <a:gsLst>
                <a:gs pos="0">
                  <a:srgbClr val="3855E4"/>
                </a:gs>
                <a:gs pos="50000">
                  <a:srgbClr val="404FE0"/>
                </a:gs>
                <a:gs pos="100000">
                  <a:srgbClr val="1F26A9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</a:rPr>
                <a:t>系统的工作原理与实现方法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50199" y="4725144"/>
              <a:ext cx="1894209" cy="707886"/>
            </a:xfrm>
            <a:prstGeom prst="rect">
              <a:avLst/>
            </a:prstGeom>
            <a:gradFill>
              <a:gsLst>
                <a:gs pos="0">
                  <a:srgbClr val="1F26A9"/>
                </a:gs>
                <a:gs pos="50000">
                  <a:srgbClr val="2F28B6"/>
                </a:gs>
                <a:gs pos="100000">
                  <a:srgbClr val="191652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mtClean="0">
                  <a:solidFill>
                    <a:schemeClr val="bg1"/>
                  </a:solidFill>
                </a:rPr>
                <a:t>新系统的设计方法与技术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16"/>
          <p:cNvSpPr txBox="1"/>
          <p:nvPr/>
        </p:nvSpPr>
        <p:spPr>
          <a:xfrm>
            <a:off x="5970772" y="3300342"/>
            <a:ext cx="492443" cy="1366147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b="1" dirty="0" smtClean="0"/>
              <a:t>计算机网络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95370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90</a:t>
            </a:fld>
            <a:endParaRPr lang="en-US" altLang="zh-CN"/>
          </a:p>
        </p:txBody>
      </p:sp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76177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91</a:t>
            </a:fld>
            <a:endParaRPr lang="en-US" altLang="zh-CN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73526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92</a:t>
            </a:fld>
            <a:endParaRPr lang="en-US" altLang="zh-CN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999248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93</a:t>
            </a:fld>
            <a:endParaRPr lang="en-US" altLang="zh-CN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359960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94</a:t>
            </a:fld>
            <a:endParaRPr lang="en-US" altLang="zh-CN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965558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95</a:t>
            </a:fld>
            <a:endParaRPr lang="en-US" altLang="zh-CN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805341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96</a:t>
            </a:fld>
            <a:endParaRPr lang="en-US" altLang="zh-CN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431692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695E2-CB68-42E6-A5AF-574D39E186A5}" type="slidenum">
              <a:rPr lang="en-US" altLang="zh-CN" smtClean="0"/>
              <a:pPr/>
              <a:t>97</a:t>
            </a:fld>
            <a:endParaRPr lang="en-US" altLang="zh-CN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676275"/>
            <a:ext cx="7124700" cy="5505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981424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3516-82B9-448A-9E88-DA06276BE0B8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课程的位置和</a:t>
            </a:r>
            <a:r>
              <a:rPr lang="zh-CN" altLang="en-US" dirty="0" smtClean="0"/>
              <a:t>重要性</a:t>
            </a:r>
            <a:endParaRPr lang="en-US" altLang="zh-CN" dirty="0" smtClean="0"/>
          </a:p>
          <a:p>
            <a:pPr lvl="1"/>
            <a:r>
              <a:rPr lang="zh-CN" altLang="en-US" dirty="0"/>
              <a:t>基础</a:t>
            </a:r>
            <a:r>
              <a:rPr lang="zh-CN" altLang="en-US" dirty="0" smtClean="0"/>
              <a:t>课程：是计算机组成原理，计算机系统结构的基础</a:t>
            </a:r>
            <a:endParaRPr lang="en-US" altLang="zh-CN" dirty="0"/>
          </a:p>
          <a:p>
            <a:r>
              <a:rPr lang="zh-CN" altLang="en-US" dirty="0" smtClean="0"/>
              <a:t>课程的主要内容介绍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数字、逻辑、电路</a:t>
            </a:r>
            <a:endParaRPr lang="en-US" altLang="zh-CN" dirty="0" smtClean="0"/>
          </a:p>
          <a:p>
            <a:r>
              <a:rPr lang="zh-CN" altLang="en-US" dirty="0" smtClean="0"/>
              <a:t>国际一流大学相关课程调研</a:t>
            </a:r>
            <a:endParaRPr lang="en-US" altLang="zh-CN" dirty="0" smtClean="0"/>
          </a:p>
          <a:p>
            <a:r>
              <a:rPr lang="en-US" altLang="zh-CN" dirty="0" smtClean="0"/>
              <a:t>MIT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r>
              <a:rPr lang="en-US" altLang="zh-CN" dirty="0" smtClean="0"/>
              <a:t>Berkeley</a:t>
            </a:r>
            <a:r>
              <a:rPr lang="zh-CN" altLang="en-US" dirty="0" smtClean="0"/>
              <a:t>数字逻辑课程介绍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3112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5506</TotalTime>
  <Words>2816</Words>
  <Application>Microsoft Office PowerPoint</Application>
  <PresentationFormat>全屏显示(4:3)</PresentationFormat>
  <Paragraphs>487</Paragraphs>
  <Slides>98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3" baseType="lpstr">
      <vt:lpstr>바탕</vt:lpstr>
      <vt:lpstr>方正姚体</vt:lpstr>
      <vt:lpstr>华文楷体</vt:lpstr>
      <vt:lpstr>华文新魏</vt:lpstr>
      <vt:lpstr>宋体</vt:lpstr>
      <vt:lpstr>幼圆</vt:lpstr>
      <vt:lpstr>-윤체L</vt:lpstr>
      <vt:lpstr>Arial</vt:lpstr>
      <vt:lpstr>Franklin Gothic Book</vt:lpstr>
      <vt:lpstr>Perpetua</vt:lpstr>
      <vt:lpstr>Symbol</vt:lpstr>
      <vt:lpstr>Times New Roman</vt:lpstr>
      <vt:lpstr>Wingdings</vt:lpstr>
      <vt:lpstr>Wingdings 2</vt:lpstr>
      <vt:lpstr>平衡</vt:lpstr>
      <vt:lpstr>数字逻辑电路</vt:lpstr>
      <vt:lpstr>任课教师</vt:lpstr>
      <vt:lpstr>教师分工</vt:lpstr>
      <vt:lpstr>助教</vt:lpstr>
      <vt:lpstr>课程目录</vt:lpstr>
      <vt:lpstr>课程目录</vt:lpstr>
      <vt:lpstr>站在高水平人才培养的角度看 硬件课程的重要性</vt:lpstr>
      <vt:lpstr>站在高水平人才培养的角度看 硬件课程的重要性</vt:lpstr>
      <vt:lpstr>站在高水平人才培养的角度看 硬件课程的重要性</vt:lpstr>
      <vt:lpstr>站在高水平人才培养的角度看 硬件课程的重要性</vt:lpstr>
      <vt:lpstr>站在高水平人才培养的角度看 硬件课程的重要性</vt:lpstr>
      <vt:lpstr>软化过程</vt:lpstr>
      <vt:lpstr>软化原因</vt:lpstr>
      <vt:lpstr>实验教学</vt:lpstr>
      <vt:lpstr>前言 (1)</vt:lpstr>
      <vt:lpstr>前言 (2)</vt:lpstr>
      <vt:lpstr>前言 (3)</vt:lpstr>
      <vt:lpstr>前言(4)</vt:lpstr>
      <vt:lpstr>前言 (5)</vt:lpstr>
      <vt:lpstr>(b)离散表示</vt:lpstr>
      <vt:lpstr>前言 (6)</vt:lpstr>
      <vt:lpstr>前言 (7)</vt:lpstr>
      <vt:lpstr>前言 (8)</vt:lpstr>
      <vt:lpstr>课程目录</vt:lpstr>
      <vt:lpstr>数字逻辑电路课程的学习内容</vt:lpstr>
      <vt:lpstr>课程基本情况（1）</vt:lpstr>
      <vt:lpstr>课程基本情况（2）</vt:lpstr>
      <vt:lpstr>课程基本情况（3）</vt:lpstr>
      <vt:lpstr>课程基本情况（4）</vt:lpstr>
      <vt:lpstr>课程基本情况（5）</vt:lpstr>
      <vt:lpstr>课程基本情况（6）</vt:lpstr>
      <vt:lpstr>课程基本情况（7）</vt:lpstr>
      <vt:lpstr>教材及推荐参考书：</vt:lpstr>
      <vt:lpstr>课程目录</vt:lpstr>
      <vt:lpstr>硬件课程的重要性</vt:lpstr>
      <vt:lpstr>站在高水平人才培养的角度看 硬件课程的重要性</vt:lpstr>
      <vt:lpstr>站在高水平人才培养的角度看 硬件课程的重要性</vt:lpstr>
      <vt:lpstr>PowerPoint 演示文稿</vt:lpstr>
      <vt:lpstr>MIT（MIT OPEN COURSEWARE）</vt:lpstr>
      <vt:lpstr>MIT（MIT OPEN COURSEWARE）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</vt:vector>
  </TitlesOfParts>
  <Company>cs-lab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逻辑代数及逻辑函数的化简</dc:title>
  <dc:creator>cs-lab23</dc:creator>
  <cp:lastModifiedBy>zhaoyj</cp:lastModifiedBy>
  <cp:revision>219</cp:revision>
  <dcterms:created xsi:type="dcterms:W3CDTF">2002-01-07T08:53:03Z</dcterms:created>
  <dcterms:modified xsi:type="dcterms:W3CDTF">2022-02-20T22:43:38Z</dcterms:modified>
</cp:coreProperties>
</file>